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3" r:id="rId1"/>
    <p:sldMasterId id="2147483694" r:id="rId2"/>
    <p:sldMasterId id="2147483696" r:id="rId3"/>
  </p:sldMasterIdLst>
  <p:notesMasterIdLst>
    <p:notesMasterId r:id="rId19"/>
  </p:notesMasterIdLst>
  <p:sldIdLst>
    <p:sldId id="256" r:id="rId4"/>
    <p:sldId id="257" r:id="rId5"/>
    <p:sldId id="298" r:id="rId6"/>
    <p:sldId id="273" r:id="rId7"/>
    <p:sldId id="260" r:id="rId8"/>
    <p:sldId id="302" r:id="rId9"/>
    <p:sldId id="297" r:id="rId10"/>
    <p:sldId id="299" r:id="rId11"/>
    <p:sldId id="281" r:id="rId12"/>
    <p:sldId id="288" r:id="rId13"/>
    <p:sldId id="300" r:id="rId14"/>
    <p:sldId id="301" r:id="rId15"/>
    <p:sldId id="262" r:id="rId16"/>
    <p:sldId id="259" r:id="rId17"/>
    <p:sldId id="30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8"/>
    <p:restoredTop sz="94671"/>
  </p:normalViewPr>
  <p:slideViewPr>
    <p:cSldViewPr snapToGrid="0">
      <p:cViewPr varScale="1">
        <p:scale>
          <a:sx n="167" d="100"/>
          <a:sy n="167" d="100"/>
        </p:scale>
        <p:origin x="360" y="17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d4ab82cc5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Good afternoon, everyone! This is team AlphaBoom from HKUST. Without further ado, let me display our trading idea – a machine learning based trading algorithm in Forex market.</a:t>
            </a:r>
            <a:endParaRPr lang="en-HK" sz="1100" b="0" i="0" u="none" strike="noStrike" cap="none" dirty="0">
              <a:solidFill>
                <a:srgbClr val="000000"/>
              </a:solidFill>
              <a:effectLst/>
              <a:latin typeface="Arial"/>
              <a:ea typeface="Arial"/>
              <a:cs typeface="Arial"/>
              <a:sym typeface="Arial"/>
            </a:endParaRPr>
          </a:p>
        </p:txBody>
      </p:sp>
      <p:sp>
        <p:nvSpPr>
          <p:cNvPr id="279" name="Google Shape;279;gbd4ab82cc5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d4ab82cc5_2_7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That’s all of our presentation, thanks for listening!</a:t>
            </a:r>
            <a:r>
              <a:rPr lang="en-HK" dirty="0">
                <a:effectLst/>
              </a:rPr>
              <a:t> </a:t>
            </a:r>
            <a:endParaRPr dirty="0"/>
          </a:p>
        </p:txBody>
      </p:sp>
      <p:sp>
        <p:nvSpPr>
          <p:cNvPr id="906" name="Google Shape;906;gbd4ab82cc5_2_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d4ab82cc5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d4ab82cc5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analysis of result</a:t>
            </a:r>
            <a:endParaRPr/>
          </a:p>
        </p:txBody>
      </p:sp>
    </p:spTree>
    <p:extLst>
      <p:ext uri="{BB962C8B-B14F-4D97-AF65-F5344CB8AC3E}">
        <p14:creationId xmlns:p14="http://schemas.microsoft.com/office/powerpoint/2010/main" val="4117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d4ab82cc5_6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bd4ab82cc5_6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d4ab82cc5_6_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bd4ab82cc5_6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d4ab82cc5_2_6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These are our team members. We are students from computer science, math, quantitative finance and accounting. This helps us to develop high performance algorithm.</a:t>
            </a:r>
          </a:p>
          <a:p>
            <a:pPr marL="0" lvl="0" indent="0" algn="l" rtl="0">
              <a:spcBef>
                <a:spcPts val="0"/>
              </a:spcBef>
              <a:spcAft>
                <a:spcPts val="0"/>
              </a:spcAft>
              <a:buNone/>
            </a:pPr>
            <a:r>
              <a:rPr lang="en-HK" dirty="0"/>
              <a:t> </a:t>
            </a:r>
          </a:p>
          <a:p>
            <a:pPr marL="0" lvl="0" indent="0" algn="l" rtl="0">
              <a:spcBef>
                <a:spcPts val="0"/>
              </a:spcBef>
              <a:spcAft>
                <a:spcPts val="0"/>
              </a:spcAft>
              <a:buNone/>
            </a:pPr>
            <a:endParaRPr dirty="0"/>
          </a:p>
        </p:txBody>
      </p:sp>
      <p:sp>
        <p:nvSpPr>
          <p:cNvPr id="290" name="Google Shape;290;gbd4ab82cc5_2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d4ab82cc5_6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Before diving into the real algorithm, it’s necessary to first have a look at the forex market that we have chosen. By industrial research, in 2019, around 92% of trading in the Forex market was performed by trading algorithms, partially owing to its high flexibility and low transaction cost. Another main advantage of this market is the temporal locality we discovered during feature engineering process. This helped us to develop a profitable algorithm.</a:t>
            </a:r>
            <a:endParaRPr lang="en-HK"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312" name="Google Shape;312;gbd4ab82cc5_6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68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bd4ab82cc5_2_2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Let’s have a closer look at our trading idea. Our trading process can be divided into 3 modules, namely prediction, decision, and trading. While the trading module is provided by </a:t>
            </a:r>
            <a:r>
              <a:rPr lang="en-US" sz="1100" b="0" i="0" u="none" strike="noStrike" cap="none" dirty="0" err="1">
                <a:solidFill>
                  <a:srgbClr val="000000"/>
                </a:solidFill>
                <a:effectLst/>
                <a:latin typeface="Arial"/>
                <a:ea typeface="Arial"/>
                <a:cs typeface="Arial"/>
                <a:sym typeface="Arial"/>
              </a:rPr>
              <a:t>algogene</a:t>
            </a:r>
            <a:r>
              <a:rPr lang="en-US" sz="1100" b="0" i="0" u="none" strike="noStrike" cap="none" dirty="0">
                <a:solidFill>
                  <a:srgbClr val="000000"/>
                </a:solidFill>
                <a:effectLst/>
                <a:latin typeface="Arial"/>
                <a:ea typeface="Arial"/>
                <a:cs typeface="Arial"/>
                <a:sym typeface="Arial"/>
              </a:rPr>
              <a:t>, let have a look at the first two modules.</a:t>
            </a:r>
            <a:endParaRPr lang="en-HK"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469" name="Google Shape;469;gbd4ab82cc5_2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549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d4ab82cc5_2_6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Prediction module utilized current data to predict market price tomorrow. We also adopt a “model selection” method. This is a selection over a pre-trained saved model and a model trained on the go. We select a better model based on R2 score on the test set. If the R2 score is less than 0.6, we will prevent trading due to lack of confidence. The right-hand side displays a picture of our model fitting. As you can see, the error is less than 1%</a:t>
            </a:r>
            <a:endParaRPr lang="en-HK"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341" name="Google Shape;341;gbd4ab82cc5_2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decision module contains trading strategy and capital management. As for our trading strategy, we simply used the “buy low sell high” method. This tells us when to trigger a trade. This simple, but stable. </a:t>
            </a:r>
            <a:endParaRPr lang="en-HK"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endParaRPr lang="en-HK"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HK"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00047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HK" sz="1100" b="0" i="0" u="none" strike="noStrike" cap="none" dirty="0">
                <a:solidFill>
                  <a:srgbClr val="000000"/>
                </a:solidFill>
                <a:effectLst/>
                <a:latin typeface="Arial"/>
                <a:ea typeface="Arial"/>
                <a:cs typeface="Arial"/>
                <a:sym typeface="Arial"/>
              </a:rPr>
              <a:t>To decide the trading volume. We used the Risk model. In this model, total risk is divided into trade risk and account risk. The ideal trading volume can be calculated as their ratio. These two factors can be estimated by money at risk and cents at risk, which in our model, is estimated by risk ratio and difference between predicted price and actual price.</a:t>
            </a:r>
          </a:p>
          <a:p>
            <a:endParaRPr lang="en-HK"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0587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d4ab82cc5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d4ab82cc5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effectLst/>
                <a:latin typeface="Calibri" panose="020F0502020204030204" pitchFamily="34" charset="0"/>
                <a:ea typeface="DengXian" panose="02010600030101010101" pitchFamily="2" charset="-122"/>
                <a:cs typeface="Times New Roman" panose="02020603050405020304" pitchFamily="18" charset="0"/>
              </a:rPr>
              <a:t>Now let’s look at the back test performance. Here are a few highlights:</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US" sz="1100" dirty="0">
                <a:effectLst/>
                <a:latin typeface="Calibri" panose="020F0502020204030204" pitchFamily="34" charset="0"/>
                <a:ea typeface="DengXian" panose="02010600030101010101" pitchFamily="2" charset="-122"/>
                <a:cs typeface="Times New Roman" panose="02020603050405020304" pitchFamily="18" charset="0"/>
              </a:rPr>
              <a:t>Annual sharp ratio of 0.944. Considerably good performance.</a:t>
            </a:r>
          </a:p>
          <a:p>
            <a:pPr marL="342900" lvl="0" indent="-342900">
              <a:buFont typeface="+mj-lt"/>
              <a:buAutoNum type="arabicPeriod"/>
            </a:pPr>
            <a:r>
              <a:rPr lang="en-US" sz="1100" dirty="0">
                <a:effectLst/>
                <a:latin typeface="Calibri" panose="020F0502020204030204" pitchFamily="34" charset="0"/>
                <a:ea typeface="DengXian" panose="02010600030101010101" pitchFamily="2" charset="-122"/>
                <a:cs typeface="Times New Roman" panose="02020603050405020304" pitchFamily="18" charset="0"/>
              </a:rPr>
              <a:t>Number of trades and Annual return. The trading frequency is about one trade every 4 days. But we still earn more than one-fold a year. This relatively low frequency trading saves transaction costs and boosts profits.</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US" sz="1100" dirty="0">
                <a:effectLst/>
                <a:latin typeface="Calibri" panose="020F0502020204030204" pitchFamily="34" charset="0"/>
                <a:ea typeface="DengXian" panose="02010600030101010101" pitchFamily="2" charset="-122"/>
                <a:cs typeface="Times New Roman" panose="02020603050405020304" pitchFamily="18" charset="0"/>
              </a:rPr>
              <a:t>Capital curve. The model performs reasonably well over different time horizon under various market conditions, which indicated a high consistency score.</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US" sz="1100" dirty="0">
                <a:effectLst/>
                <a:latin typeface="Calibri" panose="020F0502020204030204" pitchFamily="34" charset="0"/>
                <a:ea typeface="DengXian" panose="02010600030101010101" pitchFamily="2" charset="-122"/>
                <a:cs typeface="Times New Roman" panose="02020603050405020304" pitchFamily="18" charset="0"/>
              </a:rPr>
              <a:t>Average drawdown duration. This suggests common recovery period from the latest lost, reducing the liquidity pressure from potential margin calls.</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HK" dirty="0"/>
          </a:p>
        </p:txBody>
      </p:sp>
    </p:spTree>
    <p:extLst>
      <p:ext uri="{BB962C8B-B14F-4D97-AF65-F5344CB8AC3E}">
        <p14:creationId xmlns:p14="http://schemas.microsoft.com/office/powerpoint/2010/main" val="178371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bd4ab82cc5_2_5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Now let’s have a brief summary of our advantages. First is the modular design. We can easily upgrade our prediction module to deal with market change. Second is the accuracy. Our model gains R2 score more than 0.7/1.0 on test set. MSE is less than 0.001. The Forex market is mature for algorithm trading. And our algorithm is sharp and profitable. The last thing I want to mention is the security. In both prediction module and decision module, we have techniques to prevent unconfident trades.</a:t>
            </a:r>
            <a:endParaRPr lang="en-HK"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784" name="Google Shape;784;gbd4ab82cc5_2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18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09" name="Google Shape;109;p2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9" name="Google Shape;209;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12"/>
        <p:cNvGrpSpPr/>
        <p:nvPr/>
      </p:nvGrpSpPr>
      <p:grpSpPr>
        <a:xfrm>
          <a:off x="0" y="0"/>
          <a:ext cx="0" cy="0"/>
          <a:chOff x="0" y="0"/>
          <a:chExt cx="0" cy="0"/>
        </a:xfrm>
      </p:grpSpPr>
      <p:sp>
        <p:nvSpPr>
          <p:cNvPr id="213" name="Google Shape;213;p3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39"/>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5" name="Google Shape;215;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4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4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4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8" name="Google Shape;228;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3" name="Google Shape;233;p4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4" name="Google Shape;234;p4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4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6" name="Google Shape;236;p4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8" name="Google Shape;23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9" name="Google Shape;23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2" name="Google Shape;242;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3" name="Google Shape;243;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4" name="Google Shape;244;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45"/>
        <p:cNvGrpSpPr/>
        <p:nvPr/>
      </p:nvGrpSpPr>
      <p:grpSpPr>
        <a:xfrm>
          <a:off x="0" y="0"/>
          <a:ext cx="0" cy="0"/>
          <a:chOff x="0" y="0"/>
          <a:chExt cx="0" cy="0"/>
        </a:xfrm>
      </p:grpSpPr>
      <p:sp>
        <p:nvSpPr>
          <p:cNvPr id="246" name="Google Shape;246;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1" name="Google Shape;251;p4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52" name="Google Shape;252;p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3" name="Google Shape;253;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p4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59" name="Google Shape;259;p4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0" name="Google Shape;260;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1" name="Google Shape;261;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5" name="Google Shape;265;p4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4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222325"/>
            </a:gs>
            <a:gs pos="100000">
              <a:srgbClr val="2E3B4B"/>
            </a:gs>
          </a:gsLst>
          <a:lin ang="10800025"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222325"/>
            </a:gs>
            <a:gs pos="100000">
              <a:srgbClr val="2E3B4B"/>
            </a:gs>
          </a:gsLst>
          <a:lin ang="10800000" scaled="0"/>
        </a:gra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2" name="Google Shape;202;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3" name="Google Shape;203;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04" name="Google Shape;204;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05" name="Google Shape;205;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51"/>
          <p:cNvPicPr preferRelativeResize="0"/>
          <p:nvPr/>
        </p:nvPicPr>
        <p:blipFill rotWithShape="1">
          <a:blip r:embed="rId3">
            <a:alphaModFix/>
          </a:blip>
          <a:srcRect/>
          <a:stretch/>
        </p:blipFill>
        <p:spPr>
          <a:xfrm>
            <a:off x="4449127" y="983485"/>
            <a:ext cx="3410903" cy="2359283"/>
          </a:xfrm>
          <a:prstGeom prst="rect">
            <a:avLst/>
          </a:prstGeom>
          <a:noFill/>
          <a:ln>
            <a:noFill/>
          </a:ln>
        </p:spPr>
      </p:pic>
      <p:sp>
        <p:nvSpPr>
          <p:cNvPr id="282" name="Google Shape;282;p51"/>
          <p:cNvSpPr/>
          <p:nvPr/>
        </p:nvSpPr>
        <p:spPr>
          <a:xfrm>
            <a:off x="3879056" y="1621155"/>
            <a:ext cx="3578542" cy="2483644"/>
          </a:xfrm>
          <a:prstGeom prst="rect">
            <a:avLst/>
          </a:prstGeom>
          <a:gradFill>
            <a:gsLst>
              <a:gs pos="0">
                <a:srgbClr val="B88240">
                  <a:alpha val="53725"/>
                </a:srgbClr>
              </a:gs>
              <a:gs pos="85000">
                <a:srgbClr val="E8620E"/>
              </a:gs>
              <a:gs pos="100000">
                <a:srgbClr val="E8620E"/>
              </a:gs>
            </a:gsLst>
            <a:lin ang="81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51"/>
          <p:cNvSpPr txBox="1"/>
          <p:nvPr/>
        </p:nvSpPr>
        <p:spPr>
          <a:xfrm>
            <a:off x="1083945" y="2003511"/>
            <a:ext cx="4384200" cy="9312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5600" b="1" dirty="0" err="1">
                <a:solidFill>
                  <a:schemeClr val="lt1"/>
                </a:solidFill>
              </a:rPr>
              <a:t>AlphaBoom</a:t>
            </a:r>
            <a:endParaRPr sz="1100" dirty="0"/>
          </a:p>
        </p:txBody>
      </p:sp>
      <p:sp>
        <p:nvSpPr>
          <p:cNvPr id="284" name="Google Shape;284;p51"/>
          <p:cNvSpPr/>
          <p:nvPr/>
        </p:nvSpPr>
        <p:spPr>
          <a:xfrm>
            <a:off x="8404384" y="532924"/>
            <a:ext cx="276701" cy="276701"/>
          </a:xfrm>
          <a:prstGeom prst="plus">
            <a:avLst>
              <a:gd name="adj" fmla="val 36138"/>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51"/>
          <p:cNvSpPr txBox="1"/>
          <p:nvPr/>
        </p:nvSpPr>
        <p:spPr>
          <a:xfrm rot="5400000">
            <a:off x="7265566" y="2319984"/>
            <a:ext cx="2553859" cy="284663"/>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US" altLang="zh-CN" sz="1400" b="0" i="0" u="none" strike="noStrike" cap="none" dirty="0">
                <a:solidFill>
                  <a:schemeClr val="lt1"/>
                </a:solidFill>
                <a:latin typeface="Arial"/>
                <a:ea typeface="Arial"/>
                <a:cs typeface="Arial"/>
                <a:sym typeface="Arial"/>
              </a:rPr>
              <a:t>TRADING</a:t>
            </a:r>
            <a:r>
              <a:rPr lang="zh-CN" altLang="en-US" dirty="0">
                <a:solidFill>
                  <a:schemeClr val="lt1"/>
                </a:solidFill>
              </a:rPr>
              <a:t>  </a:t>
            </a:r>
            <a:r>
              <a:rPr lang="en-US" altLang="zh-CN" sz="1400" b="0" i="0" u="none" strike="noStrike" cap="none" dirty="0">
                <a:solidFill>
                  <a:schemeClr val="lt1"/>
                </a:solidFill>
                <a:latin typeface="Arial"/>
                <a:ea typeface="Arial"/>
                <a:cs typeface="Arial"/>
                <a:sym typeface="Arial"/>
              </a:rPr>
              <a:t>ALGORITHM</a:t>
            </a:r>
            <a:endParaRPr sz="1100" dirty="0"/>
          </a:p>
        </p:txBody>
      </p:sp>
      <p:sp>
        <p:nvSpPr>
          <p:cNvPr id="287" name="Google Shape;287;p51"/>
          <p:cNvSpPr txBox="1"/>
          <p:nvPr/>
        </p:nvSpPr>
        <p:spPr>
          <a:xfrm>
            <a:off x="1218011" y="3031680"/>
            <a:ext cx="2527459" cy="1177215"/>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US" altLang="zh-CN" sz="1200" b="0" i="0" u="none" strike="noStrike" cap="none" dirty="0">
                <a:solidFill>
                  <a:schemeClr val="lt1"/>
                </a:solidFill>
                <a:sym typeface="Arial"/>
              </a:rPr>
              <a:t>LIU,</a:t>
            </a:r>
            <a:r>
              <a:rPr lang="zh-CN" altLang="en-US" sz="1200" b="0" i="0" u="none" strike="noStrike" cap="none" dirty="0">
                <a:solidFill>
                  <a:schemeClr val="lt1"/>
                </a:solidFill>
                <a:sym typeface="Arial"/>
              </a:rPr>
              <a:t> </a:t>
            </a:r>
            <a:r>
              <a:rPr lang="en-US" altLang="zh-CN" sz="1200" b="0" i="0" u="none" strike="noStrike" cap="none" dirty="0">
                <a:solidFill>
                  <a:schemeClr val="lt1"/>
                </a:solidFill>
                <a:sym typeface="Arial"/>
              </a:rPr>
              <a:t>Dingdong</a:t>
            </a:r>
          </a:p>
          <a:p>
            <a:pPr marL="0" marR="0" lvl="0" indent="0" algn="r" rtl="0">
              <a:lnSpc>
                <a:spcPct val="150000"/>
              </a:lnSpc>
              <a:spcBef>
                <a:spcPts val="0"/>
              </a:spcBef>
              <a:spcAft>
                <a:spcPts val="0"/>
              </a:spcAft>
              <a:buNone/>
            </a:pPr>
            <a:r>
              <a:rPr lang="en-US" altLang="zh-CN" sz="1200" dirty="0">
                <a:solidFill>
                  <a:schemeClr val="lt1"/>
                </a:solidFill>
              </a:rPr>
              <a:t>ZHOU,</a:t>
            </a:r>
            <a:r>
              <a:rPr lang="zh-CN" altLang="en-US" sz="1200" dirty="0">
                <a:solidFill>
                  <a:schemeClr val="lt1"/>
                </a:solidFill>
              </a:rPr>
              <a:t> </a:t>
            </a:r>
            <a:r>
              <a:rPr lang="en-US" altLang="zh-CN" sz="1200" dirty="0" err="1">
                <a:solidFill>
                  <a:schemeClr val="lt1"/>
                </a:solidFill>
              </a:rPr>
              <a:t>Shixu</a:t>
            </a:r>
            <a:endParaRPr lang="en-US" altLang="zh-CN" sz="1200" dirty="0"/>
          </a:p>
          <a:p>
            <a:pPr marL="0" marR="0" lvl="0" indent="0" algn="r" rtl="0">
              <a:lnSpc>
                <a:spcPct val="150000"/>
              </a:lnSpc>
              <a:spcBef>
                <a:spcPts val="0"/>
              </a:spcBef>
              <a:spcAft>
                <a:spcPts val="0"/>
              </a:spcAft>
              <a:buNone/>
            </a:pPr>
            <a:r>
              <a:rPr lang="en-US" altLang="zh-CN" sz="1200" dirty="0">
                <a:solidFill>
                  <a:schemeClr val="lt1"/>
                </a:solidFill>
              </a:rPr>
              <a:t>FENG,</a:t>
            </a:r>
            <a:r>
              <a:rPr lang="zh-CN" altLang="en-US" sz="1200" dirty="0">
                <a:solidFill>
                  <a:schemeClr val="lt1"/>
                </a:solidFill>
              </a:rPr>
              <a:t> </a:t>
            </a:r>
            <a:r>
              <a:rPr lang="en-US" altLang="zh-CN" sz="1200" dirty="0" err="1">
                <a:solidFill>
                  <a:schemeClr val="lt1"/>
                </a:solidFill>
              </a:rPr>
              <a:t>Jinglong</a:t>
            </a:r>
            <a:endParaRPr lang="en-US" altLang="zh-CN" sz="1200" dirty="0">
              <a:solidFill>
                <a:schemeClr val="lt1"/>
              </a:solidFill>
            </a:endParaRPr>
          </a:p>
          <a:p>
            <a:pPr marL="0" marR="0" lvl="0" indent="0" algn="r" rtl="0">
              <a:lnSpc>
                <a:spcPct val="150000"/>
              </a:lnSpc>
              <a:spcBef>
                <a:spcPts val="0"/>
              </a:spcBef>
              <a:spcAft>
                <a:spcPts val="0"/>
              </a:spcAft>
              <a:buNone/>
            </a:pPr>
            <a:r>
              <a:rPr lang="en-US" altLang="zh-CN" sz="1200" dirty="0">
                <a:solidFill>
                  <a:schemeClr val="lt1"/>
                </a:solidFill>
              </a:rPr>
              <a:t>FENG,</a:t>
            </a:r>
            <a:r>
              <a:rPr lang="zh-CN" altLang="en-US" sz="1200" dirty="0">
                <a:solidFill>
                  <a:schemeClr val="lt1"/>
                </a:solidFill>
              </a:rPr>
              <a:t> </a:t>
            </a:r>
            <a:r>
              <a:rPr lang="en-US" altLang="zh-CN" sz="1200" dirty="0">
                <a:solidFill>
                  <a:schemeClr val="lt1"/>
                </a:solidFill>
              </a:rPr>
              <a:t>Xinyu</a:t>
            </a:r>
          </a:p>
        </p:txBody>
      </p:sp>
    </p:spTree>
  </p:cSld>
  <p:clrMapOvr>
    <a:masterClrMapping/>
  </p:clrMapOvr>
  <mc:AlternateContent xmlns:mc="http://schemas.openxmlformats.org/markup-compatibility/2006">
    <mc:Choice xmlns:p14="http://schemas.microsoft.com/office/powerpoint/2010/main" Requires="p14">
      <p:transition spd="slow" p14:dur="2000" advTm="12983"/>
    </mc:Choice>
    <mc:Fallback>
      <p:transition spd="slow" advTm="129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83"/>
          <p:cNvPicPr preferRelativeResize="0"/>
          <p:nvPr/>
        </p:nvPicPr>
        <p:blipFill rotWithShape="1">
          <a:blip r:embed="rId3">
            <a:alphaModFix/>
          </a:blip>
          <a:srcRect/>
          <a:stretch/>
        </p:blipFill>
        <p:spPr>
          <a:xfrm>
            <a:off x="4449127" y="983485"/>
            <a:ext cx="3410903" cy="2359283"/>
          </a:xfrm>
          <a:prstGeom prst="rect">
            <a:avLst/>
          </a:prstGeom>
          <a:noFill/>
          <a:ln>
            <a:noFill/>
          </a:ln>
        </p:spPr>
      </p:pic>
      <p:sp>
        <p:nvSpPr>
          <p:cNvPr id="909" name="Google Shape;909;p83"/>
          <p:cNvSpPr/>
          <p:nvPr/>
        </p:nvSpPr>
        <p:spPr>
          <a:xfrm>
            <a:off x="3879056" y="1621155"/>
            <a:ext cx="3578542" cy="2483644"/>
          </a:xfrm>
          <a:prstGeom prst="rect">
            <a:avLst/>
          </a:prstGeom>
          <a:gradFill>
            <a:gsLst>
              <a:gs pos="0">
                <a:srgbClr val="B88240">
                  <a:alpha val="53725"/>
                </a:srgbClr>
              </a:gs>
              <a:gs pos="85000">
                <a:srgbClr val="E8620E"/>
              </a:gs>
              <a:gs pos="100000">
                <a:srgbClr val="E8620E"/>
              </a:gs>
            </a:gsLst>
            <a:lin ang="81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10" name="Google Shape;910;p83"/>
          <p:cNvSpPr txBox="1"/>
          <p:nvPr/>
        </p:nvSpPr>
        <p:spPr>
          <a:xfrm>
            <a:off x="1092659" y="2426862"/>
            <a:ext cx="4041458" cy="933926"/>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5600" b="1" dirty="0">
                <a:solidFill>
                  <a:schemeClr val="lt1"/>
                </a:solidFill>
                <a:latin typeface="Arial"/>
                <a:ea typeface="Arial"/>
                <a:cs typeface="Arial"/>
                <a:sym typeface="Arial"/>
              </a:rPr>
              <a:t>THANKS</a:t>
            </a:r>
            <a:endParaRPr sz="1100" dirty="0"/>
          </a:p>
        </p:txBody>
      </p:sp>
      <p:sp>
        <p:nvSpPr>
          <p:cNvPr id="911" name="Google Shape;911;p83"/>
          <p:cNvSpPr/>
          <p:nvPr/>
        </p:nvSpPr>
        <p:spPr>
          <a:xfrm>
            <a:off x="8404384" y="532924"/>
            <a:ext cx="276701" cy="276701"/>
          </a:xfrm>
          <a:prstGeom prst="plus">
            <a:avLst>
              <a:gd name="adj" fmla="val 36138"/>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12" name="Google Shape;912;p83"/>
          <p:cNvSpPr txBox="1"/>
          <p:nvPr/>
        </p:nvSpPr>
        <p:spPr>
          <a:xfrm rot="5400000">
            <a:off x="7463804" y="2121746"/>
            <a:ext cx="2157383" cy="284663"/>
          </a:xfrm>
          <a:prstGeom prst="rect">
            <a:avLst/>
          </a:prstGeom>
          <a:noFill/>
          <a:ln>
            <a:noFill/>
          </a:ln>
        </p:spPr>
        <p:txBody>
          <a:bodyPr spcFirstLastPara="1" wrap="square" lIns="68575" tIns="34275" rIns="68575" bIns="34275" anchor="t" anchorCtr="0">
            <a:spAutoFit/>
          </a:bodyPr>
          <a:lstStyle/>
          <a:p>
            <a:pPr lvl="0" algn="just"/>
            <a:r>
              <a:rPr lang="en-HK" dirty="0">
                <a:solidFill>
                  <a:schemeClr val="lt1"/>
                </a:solidFill>
              </a:rPr>
              <a:t>TRADING  ALGORITHM</a:t>
            </a:r>
          </a:p>
        </p:txBody>
      </p:sp>
    </p:spTree>
  </p:cSld>
  <p:clrMapOvr>
    <a:masterClrMapping/>
  </p:clrMapOvr>
  <mc:AlternateContent xmlns:mc="http://schemas.openxmlformats.org/markup-compatibility/2006">
    <mc:Choice xmlns:p14="http://schemas.microsoft.com/office/powerpoint/2010/main" Requires="p14">
      <p:transition spd="slow" p14:dur="2000" advTm="3838"/>
    </mc:Choice>
    <mc:Fallback>
      <p:transition spd="slow" advTm="383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4F477-2E97-6C43-A2AD-3211FDD0819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DA1E718-10B1-6F47-9A51-56CDA6D4E80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5266817"/>
      </p:ext>
    </p:extLst>
  </p:cSld>
  <p:clrMapOvr>
    <a:masterClrMapping/>
  </p:clrMapOvr>
  <mc:AlternateContent xmlns:mc="http://schemas.openxmlformats.org/markup-compatibility/2006">
    <mc:Choice xmlns:p14="http://schemas.microsoft.com/office/powerpoint/2010/main" Requires="p14">
      <p:transition spd="slow" p14:dur="2000" advTm="1283"/>
    </mc:Choice>
    <mc:Fallback>
      <p:transition spd="slow" advTm="128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C9B16C8-8A25-1B42-A0E8-5AA7E5ACB98B}"/>
              </a:ext>
            </a:extLst>
          </p:cNvPr>
          <p:cNvPicPr>
            <a:picLocks noChangeAspect="1"/>
          </p:cNvPicPr>
          <p:nvPr/>
        </p:nvPicPr>
        <p:blipFill>
          <a:blip r:embed="rId3"/>
          <a:stretch>
            <a:fillRect/>
          </a:stretch>
        </p:blipFill>
        <p:spPr>
          <a:xfrm>
            <a:off x="787179" y="120035"/>
            <a:ext cx="7021002" cy="2236455"/>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68E4264-0AC9-334F-87D4-DF01A0BF5349}"/>
              </a:ext>
            </a:extLst>
          </p:cNvPr>
          <p:cNvPicPr>
            <a:picLocks noChangeAspect="1"/>
          </p:cNvPicPr>
          <p:nvPr/>
        </p:nvPicPr>
        <p:blipFill>
          <a:blip r:embed="rId4"/>
          <a:stretch>
            <a:fillRect/>
          </a:stretch>
        </p:blipFill>
        <p:spPr>
          <a:xfrm>
            <a:off x="628650" y="2321780"/>
            <a:ext cx="7728171" cy="2520201"/>
          </a:xfrm>
          <a:prstGeom prst="rect">
            <a:avLst/>
          </a:prstGeom>
        </p:spPr>
      </p:pic>
    </p:spTree>
    <p:extLst>
      <p:ext uri="{BB962C8B-B14F-4D97-AF65-F5344CB8AC3E}">
        <p14:creationId xmlns:p14="http://schemas.microsoft.com/office/powerpoint/2010/main" val="104087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p:nvPr/>
        </p:nvSpPr>
        <p:spPr>
          <a:xfrm>
            <a:off x="4752975" y="-27146"/>
            <a:ext cx="3695700" cy="552300"/>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p57"/>
          <p:cNvSpPr txBox="1"/>
          <p:nvPr/>
        </p:nvSpPr>
        <p:spPr>
          <a:xfrm>
            <a:off x="5340150" y="1320200"/>
            <a:ext cx="26100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lt1"/>
                </a:solidFill>
              </a:rPr>
              <a:t>Residual Analysis</a:t>
            </a:r>
            <a:endParaRPr sz="1100"/>
          </a:p>
        </p:txBody>
      </p:sp>
      <p:sp>
        <p:nvSpPr>
          <p:cNvPr id="364" name="Google Shape;364;p57"/>
          <p:cNvSpPr txBox="1"/>
          <p:nvPr/>
        </p:nvSpPr>
        <p:spPr>
          <a:xfrm>
            <a:off x="4608576" y="1758791"/>
            <a:ext cx="4114800" cy="577051"/>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 sz="1100" dirty="0">
                <a:solidFill>
                  <a:schemeClr val="lt1"/>
                </a:solidFill>
                <a:latin typeface="Arial"/>
                <a:ea typeface="Arial"/>
                <a:cs typeface="Arial"/>
                <a:sym typeface="Arial"/>
              </a:rPr>
              <a:t> </a:t>
            </a:r>
            <a:r>
              <a:rPr lang="en" sz="1100" dirty="0">
                <a:solidFill>
                  <a:schemeClr val="lt1"/>
                </a:solidFill>
              </a:rPr>
              <a:t>The residual is normally distributed (5%, AD test), which indicate that the variance is well described by the given function. </a:t>
            </a:r>
            <a:endParaRPr sz="1100" dirty="0"/>
          </a:p>
        </p:txBody>
      </p:sp>
      <p:pic>
        <p:nvPicPr>
          <p:cNvPr id="365" name="Google Shape;365;p57"/>
          <p:cNvPicPr preferRelativeResize="0"/>
          <p:nvPr/>
        </p:nvPicPr>
        <p:blipFill>
          <a:blip r:embed="rId3">
            <a:alphaModFix/>
          </a:blip>
          <a:stretch>
            <a:fillRect/>
          </a:stretch>
        </p:blipFill>
        <p:spPr>
          <a:xfrm>
            <a:off x="4543425" y="2647341"/>
            <a:ext cx="4114800" cy="2057400"/>
          </a:xfrm>
          <a:prstGeom prst="rect">
            <a:avLst/>
          </a:prstGeom>
          <a:noFill/>
          <a:ln>
            <a:noFill/>
          </a:ln>
        </p:spPr>
      </p:pic>
      <p:pic>
        <p:nvPicPr>
          <p:cNvPr id="366" name="Google Shape;366;p57"/>
          <p:cNvPicPr preferRelativeResize="0"/>
          <p:nvPr/>
        </p:nvPicPr>
        <p:blipFill>
          <a:blip r:embed="rId4">
            <a:alphaModFix/>
          </a:blip>
          <a:stretch>
            <a:fillRect/>
          </a:stretch>
        </p:blipFill>
        <p:spPr>
          <a:xfrm>
            <a:off x="647400" y="447350"/>
            <a:ext cx="3186600" cy="4248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p:nvPr/>
        </p:nvSpPr>
        <p:spPr>
          <a:xfrm>
            <a:off x="499586" y="367189"/>
            <a:ext cx="442800" cy="442800"/>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7" name="Google Shape;337;p54"/>
          <p:cNvSpPr txBox="1"/>
          <p:nvPr/>
        </p:nvSpPr>
        <p:spPr>
          <a:xfrm>
            <a:off x="1032975" y="367200"/>
            <a:ext cx="20445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dirty="0" err="1">
                <a:solidFill>
                  <a:schemeClr val="lt1"/>
                </a:solidFill>
              </a:rPr>
              <a:t>Accurarcy</a:t>
            </a:r>
            <a:endParaRPr sz="1100" dirty="0"/>
          </a:p>
        </p:txBody>
      </p:sp>
      <p:pic>
        <p:nvPicPr>
          <p:cNvPr id="338" name="Google Shape;338;p54"/>
          <p:cNvPicPr preferRelativeResize="0"/>
          <p:nvPr/>
        </p:nvPicPr>
        <p:blipFill>
          <a:blip r:embed="rId3">
            <a:alphaModFix/>
          </a:blip>
          <a:stretch>
            <a:fillRect/>
          </a:stretch>
        </p:blipFill>
        <p:spPr>
          <a:xfrm>
            <a:off x="1243325" y="1016125"/>
            <a:ext cx="6464561" cy="354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4B46-5354-9343-BDD0-4BAAEE5340E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3FF3F70-604F-C14B-A118-33BC9F8F8F6E}"/>
              </a:ext>
            </a:extLst>
          </p:cNvPr>
          <p:cNvSpPr>
            <a:spLocks noGrp="1"/>
          </p:cNvSpPr>
          <p:nvPr>
            <p:ph type="subTitle" idx="1"/>
          </p:nvPr>
        </p:nvSpPr>
        <p:spPr/>
        <p:txBody>
          <a:bodyPr/>
          <a:lstStyle/>
          <a:p>
            <a:endParaRPr lang="en-US"/>
          </a:p>
        </p:txBody>
      </p:sp>
      <p:pic>
        <p:nvPicPr>
          <p:cNvPr id="5" name="Picture 4" descr="Chart, radar chart&#10;&#10;Description automatically generated">
            <a:extLst>
              <a:ext uri="{FF2B5EF4-FFF2-40B4-BE49-F238E27FC236}">
                <a16:creationId xmlns:a16="http://schemas.microsoft.com/office/drawing/2014/main" id="{679CC9B8-8CCF-5A42-ADD7-E6228A30A15B}"/>
              </a:ext>
            </a:extLst>
          </p:cNvPr>
          <p:cNvPicPr>
            <a:picLocks noChangeAspect="1"/>
          </p:cNvPicPr>
          <p:nvPr/>
        </p:nvPicPr>
        <p:blipFill>
          <a:blip r:embed="rId2"/>
          <a:stretch>
            <a:fillRect/>
          </a:stretch>
        </p:blipFill>
        <p:spPr>
          <a:xfrm>
            <a:off x="681990" y="425560"/>
            <a:ext cx="7780020" cy="4048916"/>
          </a:xfrm>
          <a:prstGeom prst="rect">
            <a:avLst/>
          </a:prstGeom>
        </p:spPr>
      </p:pic>
    </p:spTree>
    <p:extLst>
      <p:ext uri="{BB962C8B-B14F-4D97-AF65-F5344CB8AC3E}">
        <p14:creationId xmlns:p14="http://schemas.microsoft.com/office/powerpoint/2010/main" val="326996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p:nvPr/>
        </p:nvSpPr>
        <p:spPr>
          <a:xfrm>
            <a:off x="3006540" y="1275503"/>
            <a:ext cx="1164431" cy="158603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93" name="Google Shape;293;p52"/>
          <p:cNvSpPr/>
          <p:nvPr/>
        </p:nvSpPr>
        <p:spPr>
          <a:xfrm>
            <a:off x="1219892" y="1275503"/>
            <a:ext cx="1164431" cy="158603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94" name="Google Shape;294;p52"/>
          <p:cNvSpPr/>
          <p:nvPr/>
        </p:nvSpPr>
        <p:spPr>
          <a:xfrm>
            <a:off x="4933108" y="1285543"/>
            <a:ext cx="1164431" cy="160919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95" name="Google Shape;295;p52"/>
          <p:cNvSpPr/>
          <p:nvPr/>
        </p:nvSpPr>
        <p:spPr>
          <a:xfrm>
            <a:off x="6660126" y="1285543"/>
            <a:ext cx="1164431" cy="158603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300" name="Google Shape;300;p52"/>
          <p:cNvSpPr txBox="1"/>
          <p:nvPr/>
        </p:nvSpPr>
        <p:spPr>
          <a:xfrm>
            <a:off x="941468" y="3568223"/>
            <a:ext cx="1663541" cy="484718"/>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US" altLang="zh-CN" sz="900" dirty="0">
                <a:solidFill>
                  <a:schemeClr val="lt1"/>
                </a:solidFill>
              </a:rPr>
              <a:t>BSc</a:t>
            </a:r>
            <a:r>
              <a:rPr lang="zh-CN" altLang="en-US" sz="900" dirty="0">
                <a:solidFill>
                  <a:schemeClr val="lt1"/>
                </a:solidFill>
              </a:rPr>
              <a:t> </a:t>
            </a:r>
            <a:r>
              <a:rPr lang="en-US" altLang="zh-CN" sz="900" dirty="0">
                <a:solidFill>
                  <a:schemeClr val="lt1"/>
                </a:solidFill>
              </a:rPr>
              <a:t>Computer</a:t>
            </a:r>
            <a:r>
              <a:rPr lang="zh-CN" altLang="en-US" sz="900" dirty="0">
                <a:solidFill>
                  <a:schemeClr val="lt1"/>
                </a:solidFill>
              </a:rPr>
              <a:t> </a:t>
            </a:r>
            <a:r>
              <a:rPr lang="en-US" altLang="zh-CN" sz="900" dirty="0">
                <a:solidFill>
                  <a:schemeClr val="lt1"/>
                </a:solidFill>
              </a:rPr>
              <a:t>Science</a:t>
            </a:r>
          </a:p>
          <a:p>
            <a:pPr marL="0" marR="0" lvl="0" indent="0" algn="ctr" rtl="0">
              <a:lnSpc>
                <a:spcPct val="150000"/>
              </a:lnSpc>
              <a:spcBef>
                <a:spcPts val="0"/>
              </a:spcBef>
              <a:spcAft>
                <a:spcPts val="0"/>
              </a:spcAft>
              <a:buNone/>
            </a:pPr>
            <a:r>
              <a:rPr lang="en-US" altLang="zh-CN" sz="900" dirty="0">
                <a:solidFill>
                  <a:schemeClr val="lt1"/>
                </a:solidFill>
              </a:rPr>
              <a:t>+Data</a:t>
            </a:r>
            <a:r>
              <a:rPr lang="zh-CN" altLang="en-US" sz="900" dirty="0">
                <a:solidFill>
                  <a:schemeClr val="lt1"/>
                </a:solidFill>
              </a:rPr>
              <a:t> </a:t>
            </a:r>
            <a:r>
              <a:rPr lang="en-US" altLang="zh-CN" sz="900" dirty="0">
                <a:solidFill>
                  <a:schemeClr val="lt1"/>
                </a:solidFill>
              </a:rPr>
              <a:t>Science</a:t>
            </a:r>
            <a:endParaRPr sz="900" dirty="0">
              <a:solidFill>
                <a:schemeClr val="lt1"/>
              </a:solidFill>
              <a:latin typeface="Arial"/>
              <a:ea typeface="Arial"/>
              <a:cs typeface="Arial"/>
              <a:sym typeface="Arial"/>
            </a:endParaRPr>
          </a:p>
        </p:txBody>
      </p:sp>
      <p:sp>
        <p:nvSpPr>
          <p:cNvPr id="301" name="Google Shape;301;p52"/>
          <p:cNvSpPr txBox="1"/>
          <p:nvPr/>
        </p:nvSpPr>
        <p:spPr>
          <a:xfrm>
            <a:off x="987119" y="3285784"/>
            <a:ext cx="1537811" cy="31544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altLang="zh-CN" sz="1600" dirty="0">
                <a:solidFill>
                  <a:schemeClr val="lt1"/>
                </a:solidFill>
                <a:latin typeface="Arial"/>
                <a:ea typeface="Arial"/>
                <a:cs typeface="Arial"/>
                <a:sym typeface="Arial"/>
              </a:rPr>
              <a:t>LIU,</a:t>
            </a:r>
            <a:r>
              <a:rPr lang="zh-CN" altLang="en-US" sz="1600" dirty="0">
                <a:solidFill>
                  <a:schemeClr val="lt1"/>
                </a:solidFill>
                <a:latin typeface="Arial"/>
                <a:ea typeface="Arial"/>
                <a:cs typeface="Arial"/>
                <a:sym typeface="Arial"/>
              </a:rPr>
              <a:t> </a:t>
            </a:r>
            <a:r>
              <a:rPr lang="en-US" altLang="zh-CN" sz="1600" dirty="0">
                <a:solidFill>
                  <a:schemeClr val="lt1"/>
                </a:solidFill>
                <a:latin typeface="Arial"/>
                <a:ea typeface="Arial"/>
                <a:cs typeface="Arial"/>
                <a:sym typeface="Arial"/>
              </a:rPr>
              <a:t>Dingdong</a:t>
            </a:r>
            <a:endParaRPr sz="1050" dirty="0"/>
          </a:p>
        </p:txBody>
      </p:sp>
      <p:sp>
        <p:nvSpPr>
          <p:cNvPr id="302" name="Google Shape;302;p52"/>
          <p:cNvSpPr txBox="1"/>
          <p:nvPr/>
        </p:nvSpPr>
        <p:spPr>
          <a:xfrm>
            <a:off x="2796906" y="3568223"/>
            <a:ext cx="1663541" cy="484718"/>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US" altLang="zh-CN" sz="900" dirty="0">
                <a:solidFill>
                  <a:schemeClr val="lt1"/>
                </a:solidFill>
                <a:latin typeface="Arial"/>
                <a:ea typeface="Arial"/>
                <a:cs typeface="Arial"/>
                <a:sym typeface="Arial"/>
              </a:rPr>
              <a:t>BSc</a:t>
            </a:r>
            <a:r>
              <a:rPr lang="zh-CN" altLang="en-US" sz="900" dirty="0">
                <a:solidFill>
                  <a:schemeClr val="lt1"/>
                </a:solidFill>
                <a:latin typeface="Arial"/>
                <a:ea typeface="Arial"/>
                <a:cs typeface="Arial"/>
                <a:sym typeface="Arial"/>
              </a:rPr>
              <a:t> </a:t>
            </a:r>
            <a:r>
              <a:rPr lang="en-US" altLang="zh-CN" sz="900" dirty="0">
                <a:solidFill>
                  <a:schemeClr val="lt1"/>
                </a:solidFill>
                <a:latin typeface="Arial"/>
                <a:ea typeface="Arial"/>
                <a:cs typeface="Arial"/>
                <a:sym typeface="Arial"/>
              </a:rPr>
              <a:t>Mathematics</a:t>
            </a:r>
            <a:endParaRPr lang="en-US" altLang="zh-CN" sz="900" dirty="0">
              <a:solidFill>
                <a:schemeClr val="lt1"/>
              </a:solidFill>
            </a:endParaRPr>
          </a:p>
          <a:p>
            <a:pPr marL="0" marR="0" lvl="0" indent="0" algn="ctr" rtl="0">
              <a:lnSpc>
                <a:spcPct val="150000"/>
              </a:lnSpc>
              <a:spcBef>
                <a:spcPts val="0"/>
              </a:spcBef>
              <a:spcAft>
                <a:spcPts val="0"/>
              </a:spcAft>
              <a:buNone/>
            </a:pPr>
            <a:r>
              <a:rPr lang="en-US" altLang="zh-CN" sz="900" dirty="0">
                <a:solidFill>
                  <a:schemeClr val="lt1"/>
                </a:solidFill>
                <a:latin typeface="Arial"/>
                <a:ea typeface="Arial"/>
                <a:cs typeface="Arial"/>
                <a:sym typeface="Arial"/>
              </a:rPr>
              <a:t>+Computer</a:t>
            </a:r>
            <a:r>
              <a:rPr lang="zh-CN" altLang="en-US" sz="900" dirty="0">
                <a:solidFill>
                  <a:schemeClr val="lt1"/>
                </a:solidFill>
                <a:latin typeface="Arial"/>
                <a:ea typeface="Arial"/>
                <a:cs typeface="Arial"/>
                <a:sym typeface="Arial"/>
              </a:rPr>
              <a:t> </a:t>
            </a:r>
            <a:r>
              <a:rPr lang="en-US" altLang="zh-CN" sz="900" dirty="0">
                <a:solidFill>
                  <a:schemeClr val="lt1"/>
                </a:solidFill>
                <a:latin typeface="Arial"/>
                <a:ea typeface="Arial"/>
                <a:cs typeface="Arial"/>
                <a:sym typeface="Arial"/>
              </a:rPr>
              <a:t>Science</a:t>
            </a:r>
            <a:endParaRPr sz="900" dirty="0">
              <a:solidFill>
                <a:schemeClr val="lt1"/>
              </a:solidFill>
              <a:latin typeface="Arial"/>
              <a:ea typeface="Arial"/>
              <a:cs typeface="Arial"/>
              <a:sym typeface="Arial"/>
            </a:endParaRPr>
          </a:p>
        </p:txBody>
      </p:sp>
      <p:sp>
        <p:nvSpPr>
          <p:cNvPr id="304" name="Google Shape;304;p52"/>
          <p:cNvSpPr txBox="1"/>
          <p:nvPr/>
        </p:nvSpPr>
        <p:spPr>
          <a:xfrm>
            <a:off x="4694438" y="3601225"/>
            <a:ext cx="1663541" cy="276969"/>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US" altLang="zh-CN" sz="900" dirty="0">
                <a:solidFill>
                  <a:schemeClr val="lt1"/>
                </a:solidFill>
                <a:latin typeface="Arial"/>
                <a:ea typeface="Arial"/>
                <a:cs typeface="Arial"/>
                <a:sym typeface="Arial"/>
              </a:rPr>
              <a:t>BSc</a:t>
            </a:r>
            <a:r>
              <a:rPr lang="zh-CN" altLang="en-US" sz="900" dirty="0">
                <a:solidFill>
                  <a:schemeClr val="lt1"/>
                </a:solidFill>
                <a:latin typeface="Arial"/>
                <a:ea typeface="Arial"/>
                <a:cs typeface="Arial"/>
                <a:sym typeface="Arial"/>
              </a:rPr>
              <a:t> </a:t>
            </a:r>
            <a:r>
              <a:rPr lang="en-US" altLang="zh-CN" sz="900" dirty="0">
                <a:solidFill>
                  <a:schemeClr val="lt1"/>
                </a:solidFill>
                <a:latin typeface="Arial"/>
                <a:ea typeface="Arial"/>
                <a:cs typeface="Arial"/>
                <a:sym typeface="Arial"/>
              </a:rPr>
              <a:t>Quantitative</a:t>
            </a:r>
            <a:r>
              <a:rPr lang="zh-CN" altLang="en-US" sz="900" dirty="0">
                <a:solidFill>
                  <a:schemeClr val="lt1"/>
                </a:solidFill>
                <a:latin typeface="Arial"/>
                <a:ea typeface="Arial"/>
                <a:cs typeface="Arial"/>
                <a:sym typeface="Arial"/>
              </a:rPr>
              <a:t> </a:t>
            </a:r>
            <a:r>
              <a:rPr lang="en-US" altLang="zh-CN" sz="900" dirty="0">
                <a:solidFill>
                  <a:schemeClr val="lt1"/>
                </a:solidFill>
                <a:latin typeface="Arial"/>
                <a:ea typeface="Arial"/>
                <a:cs typeface="Arial"/>
                <a:sym typeface="Arial"/>
              </a:rPr>
              <a:t>Finance</a:t>
            </a:r>
          </a:p>
        </p:txBody>
      </p:sp>
      <p:sp>
        <p:nvSpPr>
          <p:cNvPr id="306" name="Google Shape;306;p52"/>
          <p:cNvSpPr txBox="1"/>
          <p:nvPr/>
        </p:nvSpPr>
        <p:spPr>
          <a:xfrm>
            <a:off x="6511096" y="3612032"/>
            <a:ext cx="1663541" cy="484718"/>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US" altLang="zh-CN" sz="900" dirty="0">
                <a:solidFill>
                  <a:schemeClr val="lt1"/>
                </a:solidFill>
                <a:latin typeface="Arial"/>
                <a:ea typeface="Arial"/>
                <a:cs typeface="Arial"/>
                <a:sym typeface="Arial"/>
              </a:rPr>
              <a:t>BBA</a:t>
            </a:r>
            <a:r>
              <a:rPr lang="zh-CN" altLang="en-US" sz="900" dirty="0">
                <a:solidFill>
                  <a:schemeClr val="lt1"/>
                </a:solidFill>
                <a:latin typeface="Arial"/>
                <a:ea typeface="Arial"/>
                <a:cs typeface="Arial"/>
                <a:sym typeface="Arial"/>
              </a:rPr>
              <a:t> </a:t>
            </a:r>
            <a:r>
              <a:rPr lang="en-US" altLang="zh-CN" sz="900" dirty="0">
                <a:solidFill>
                  <a:schemeClr val="lt1"/>
                </a:solidFill>
                <a:latin typeface="Arial"/>
                <a:ea typeface="Arial"/>
                <a:cs typeface="Arial"/>
                <a:sym typeface="Arial"/>
              </a:rPr>
              <a:t>Accounting</a:t>
            </a:r>
          </a:p>
          <a:p>
            <a:pPr marL="0" marR="0" lvl="0" indent="0" algn="ctr" rtl="0">
              <a:lnSpc>
                <a:spcPct val="150000"/>
              </a:lnSpc>
              <a:spcBef>
                <a:spcPts val="0"/>
              </a:spcBef>
              <a:spcAft>
                <a:spcPts val="0"/>
              </a:spcAft>
              <a:buNone/>
            </a:pPr>
            <a:r>
              <a:rPr lang="en-US" altLang="zh-CN" sz="900" dirty="0">
                <a:solidFill>
                  <a:schemeClr val="lt1"/>
                </a:solidFill>
              </a:rPr>
              <a:t>+Operation</a:t>
            </a:r>
            <a:r>
              <a:rPr lang="zh-CN" altLang="en-US" sz="900" dirty="0">
                <a:solidFill>
                  <a:schemeClr val="lt1"/>
                </a:solidFill>
              </a:rPr>
              <a:t> </a:t>
            </a:r>
            <a:r>
              <a:rPr lang="en-US" altLang="zh-CN" sz="900" dirty="0">
                <a:solidFill>
                  <a:schemeClr val="lt1"/>
                </a:solidFill>
              </a:rPr>
              <a:t>Management</a:t>
            </a:r>
            <a:endParaRPr sz="900" dirty="0">
              <a:solidFill>
                <a:schemeClr val="lt1"/>
              </a:solidFill>
              <a:latin typeface="Arial"/>
              <a:ea typeface="Arial"/>
              <a:cs typeface="Arial"/>
              <a:sym typeface="Arial"/>
            </a:endParaRPr>
          </a:p>
        </p:txBody>
      </p:sp>
      <p:sp>
        <p:nvSpPr>
          <p:cNvPr id="308" name="Google Shape;308;p52"/>
          <p:cNvSpPr/>
          <p:nvPr/>
        </p:nvSpPr>
        <p:spPr>
          <a:xfrm>
            <a:off x="499586" y="367189"/>
            <a:ext cx="442913" cy="442913"/>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9" name="Google Shape;309;p52"/>
          <p:cNvSpPr txBox="1"/>
          <p:nvPr/>
        </p:nvSpPr>
        <p:spPr>
          <a:xfrm>
            <a:off x="1032974" y="367200"/>
            <a:ext cx="18165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lt1"/>
                </a:solidFill>
              </a:rPr>
              <a:t>Teammates</a:t>
            </a:r>
            <a:endParaRPr sz="1100"/>
          </a:p>
        </p:txBody>
      </p:sp>
      <p:sp>
        <p:nvSpPr>
          <p:cNvPr id="21" name="Google Shape;301;p52">
            <a:extLst>
              <a:ext uri="{FF2B5EF4-FFF2-40B4-BE49-F238E27FC236}">
                <a16:creationId xmlns:a16="http://schemas.microsoft.com/office/drawing/2014/main" id="{D1599608-0F86-EF49-9942-B7FF37819150}"/>
              </a:ext>
            </a:extLst>
          </p:cNvPr>
          <p:cNvSpPr txBox="1"/>
          <p:nvPr/>
        </p:nvSpPr>
        <p:spPr>
          <a:xfrm>
            <a:off x="6539352" y="3296591"/>
            <a:ext cx="1537811" cy="31544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altLang="zh-CN" sz="1600" dirty="0">
                <a:solidFill>
                  <a:schemeClr val="lt1"/>
                </a:solidFill>
                <a:latin typeface="Arial"/>
                <a:ea typeface="Arial"/>
                <a:cs typeface="Arial"/>
                <a:sym typeface="Arial"/>
              </a:rPr>
              <a:t>FENG,</a:t>
            </a:r>
            <a:r>
              <a:rPr lang="zh-CN" altLang="en-US" sz="1600" dirty="0">
                <a:solidFill>
                  <a:schemeClr val="lt1"/>
                </a:solidFill>
                <a:latin typeface="Arial"/>
                <a:ea typeface="Arial"/>
                <a:cs typeface="Arial"/>
                <a:sym typeface="Arial"/>
              </a:rPr>
              <a:t> </a:t>
            </a:r>
            <a:r>
              <a:rPr lang="en-US" altLang="zh-CN" sz="1600" dirty="0">
                <a:solidFill>
                  <a:schemeClr val="lt1"/>
                </a:solidFill>
                <a:latin typeface="Arial"/>
                <a:ea typeface="Arial"/>
                <a:cs typeface="Arial"/>
                <a:sym typeface="Arial"/>
              </a:rPr>
              <a:t>Xinyu</a:t>
            </a:r>
            <a:endParaRPr sz="1050" dirty="0"/>
          </a:p>
        </p:txBody>
      </p:sp>
      <p:sp>
        <p:nvSpPr>
          <p:cNvPr id="22" name="Google Shape;301;p52">
            <a:extLst>
              <a:ext uri="{FF2B5EF4-FFF2-40B4-BE49-F238E27FC236}">
                <a16:creationId xmlns:a16="http://schemas.microsoft.com/office/drawing/2014/main" id="{FE4649BF-B6B9-2E41-8B46-063AD0087059}"/>
              </a:ext>
            </a:extLst>
          </p:cNvPr>
          <p:cNvSpPr txBox="1"/>
          <p:nvPr/>
        </p:nvSpPr>
        <p:spPr>
          <a:xfrm>
            <a:off x="4683554" y="3296590"/>
            <a:ext cx="1663541" cy="31544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altLang="zh-CN" sz="1600" dirty="0">
                <a:solidFill>
                  <a:schemeClr val="lt1"/>
                </a:solidFill>
                <a:latin typeface="Arial"/>
                <a:ea typeface="Arial"/>
                <a:cs typeface="Arial"/>
                <a:sym typeface="Arial"/>
              </a:rPr>
              <a:t>FENG,</a:t>
            </a:r>
            <a:r>
              <a:rPr lang="zh-CN" altLang="en-US" sz="1600" dirty="0">
                <a:solidFill>
                  <a:schemeClr val="lt1"/>
                </a:solidFill>
                <a:latin typeface="Arial"/>
                <a:ea typeface="Arial"/>
                <a:cs typeface="Arial"/>
                <a:sym typeface="Arial"/>
              </a:rPr>
              <a:t> </a:t>
            </a:r>
            <a:r>
              <a:rPr lang="en-US" altLang="zh-CN" sz="1600" dirty="0" err="1">
                <a:solidFill>
                  <a:schemeClr val="lt1"/>
                </a:solidFill>
                <a:latin typeface="Arial"/>
                <a:ea typeface="Arial"/>
                <a:cs typeface="Arial"/>
                <a:sym typeface="Arial"/>
              </a:rPr>
              <a:t>Jinglong</a:t>
            </a:r>
            <a:endParaRPr sz="1050" dirty="0"/>
          </a:p>
        </p:txBody>
      </p:sp>
      <p:sp>
        <p:nvSpPr>
          <p:cNvPr id="23" name="Google Shape;301;p52">
            <a:extLst>
              <a:ext uri="{FF2B5EF4-FFF2-40B4-BE49-F238E27FC236}">
                <a16:creationId xmlns:a16="http://schemas.microsoft.com/office/drawing/2014/main" id="{01B0D1DD-4809-884C-9D8C-A87BD426B5A8}"/>
              </a:ext>
            </a:extLst>
          </p:cNvPr>
          <p:cNvSpPr txBox="1"/>
          <p:nvPr/>
        </p:nvSpPr>
        <p:spPr>
          <a:xfrm>
            <a:off x="2819849" y="3296589"/>
            <a:ext cx="1537811" cy="31544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altLang="zh-CN" sz="1600" dirty="0">
                <a:solidFill>
                  <a:schemeClr val="lt1"/>
                </a:solidFill>
                <a:latin typeface="Arial"/>
                <a:ea typeface="Arial"/>
                <a:cs typeface="Arial"/>
                <a:sym typeface="Arial"/>
              </a:rPr>
              <a:t>ZHOU,</a:t>
            </a:r>
            <a:r>
              <a:rPr lang="zh-CN" altLang="en-US" sz="1600" dirty="0">
                <a:solidFill>
                  <a:schemeClr val="lt1"/>
                </a:solidFill>
                <a:latin typeface="Arial"/>
                <a:ea typeface="Arial"/>
                <a:cs typeface="Arial"/>
                <a:sym typeface="Arial"/>
              </a:rPr>
              <a:t> </a:t>
            </a:r>
            <a:r>
              <a:rPr lang="en-US" altLang="zh-CN" sz="1600" dirty="0" err="1">
                <a:solidFill>
                  <a:schemeClr val="lt1"/>
                </a:solidFill>
                <a:latin typeface="Arial"/>
                <a:ea typeface="Arial"/>
                <a:cs typeface="Arial"/>
                <a:sym typeface="Arial"/>
              </a:rPr>
              <a:t>Shixu</a:t>
            </a:r>
            <a:endParaRPr sz="1050" dirty="0"/>
          </a:p>
        </p:txBody>
      </p:sp>
    </p:spTree>
  </p:cSld>
  <p:clrMapOvr>
    <a:masterClrMapping/>
  </p:clrMapOvr>
  <mc:AlternateContent xmlns:mc="http://schemas.openxmlformats.org/markup-compatibility/2006">
    <mc:Choice xmlns:p14="http://schemas.microsoft.com/office/powerpoint/2010/main" Requires="p14">
      <p:transition spd="slow" p14:dur="2000" advTm="11802"/>
    </mc:Choice>
    <mc:Fallback>
      <p:transition spd="slow" advTm="11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3"/>
          <p:cNvSpPr/>
          <p:nvPr/>
        </p:nvSpPr>
        <p:spPr>
          <a:xfrm>
            <a:off x="817245" y="3444716"/>
            <a:ext cx="3928200" cy="333000"/>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5" name="Google Shape;315;p53"/>
          <p:cNvSpPr txBox="1"/>
          <p:nvPr/>
        </p:nvSpPr>
        <p:spPr>
          <a:xfrm>
            <a:off x="2297589" y="3892763"/>
            <a:ext cx="2447368" cy="3462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lt1"/>
                </a:solidFill>
                <a:latin typeface="Arial"/>
                <a:ea typeface="Arial"/>
                <a:cs typeface="Arial"/>
                <a:sym typeface="Arial"/>
              </a:rPr>
              <a:t>Forex Market</a:t>
            </a:r>
            <a:endParaRPr sz="1000" dirty="0"/>
          </a:p>
        </p:txBody>
      </p:sp>
      <p:grpSp>
        <p:nvGrpSpPr>
          <p:cNvPr id="316" name="Google Shape;316;p53"/>
          <p:cNvGrpSpPr/>
          <p:nvPr/>
        </p:nvGrpSpPr>
        <p:grpSpPr>
          <a:xfrm>
            <a:off x="5221042" y="2183279"/>
            <a:ext cx="594000" cy="594000"/>
            <a:chOff x="4267200" y="3009900"/>
            <a:chExt cx="792000" cy="792000"/>
          </a:xfrm>
        </p:grpSpPr>
        <p:sp>
          <p:nvSpPr>
            <p:cNvPr id="317" name="Google Shape;317;p53"/>
            <p:cNvSpPr/>
            <p:nvPr/>
          </p:nvSpPr>
          <p:spPr>
            <a:xfrm>
              <a:off x="4267200" y="3009900"/>
              <a:ext cx="792000" cy="792000"/>
            </a:xfrm>
            <a:prstGeom prst="ellipse">
              <a:avLst/>
            </a:pr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53"/>
            <p:cNvSpPr/>
            <p:nvPr/>
          </p:nvSpPr>
          <p:spPr>
            <a:xfrm>
              <a:off x="4556837" y="3243975"/>
              <a:ext cx="212725" cy="323851"/>
            </a:xfrm>
            <a:custGeom>
              <a:avLst/>
              <a:gdLst/>
              <a:ahLst/>
              <a:cxnLst/>
              <a:rect l="l" t="t" r="r" b="b"/>
              <a:pathLst>
                <a:path w="669" h="1018" extrusionOk="0">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9" name="Google Shape;319;p53"/>
          <p:cNvGrpSpPr/>
          <p:nvPr/>
        </p:nvGrpSpPr>
        <p:grpSpPr>
          <a:xfrm>
            <a:off x="5221041" y="3255614"/>
            <a:ext cx="594000" cy="594000"/>
            <a:chOff x="8001000" y="3009900"/>
            <a:chExt cx="792000" cy="792000"/>
          </a:xfrm>
        </p:grpSpPr>
        <p:sp>
          <p:nvSpPr>
            <p:cNvPr id="320" name="Google Shape;320;p53"/>
            <p:cNvSpPr/>
            <p:nvPr/>
          </p:nvSpPr>
          <p:spPr>
            <a:xfrm>
              <a:off x="8001000" y="3009900"/>
              <a:ext cx="792000" cy="792000"/>
            </a:xfrm>
            <a:prstGeom prst="ellipse">
              <a:avLst/>
            </a:pr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1" name="Google Shape;321;p53"/>
            <p:cNvSpPr/>
            <p:nvPr/>
          </p:nvSpPr>
          <p:spPr>
            <a:xfrm>
              <a:off x="8235075" y="3244334"/>
              <a:ext cx="323851" cy="323851"/>
            </a:xfrm>
            <a:custGeom>
              <a:avLst/>
              <a:gdLst/>
              <a:ahLst/>
              <a:cxnLst/>
              <a:rect l="l" t="t" r="r" b="b"/>
              <a:pathLst>
                <a:path w="1017" h="1018" extrusionOk="0">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2" name="Google Shape;322;p53"/>
          <p:cNvGrpSpPr/>
          <p:nvPr/>
        </p:nvGrpSpPr>
        <p:grpSpPr>
          <a:xfrm>
            <a:off x="5221042" y="1100467"/>
            <a:ext cx="594000" cy="594000"/>
            <a:chOff x="8001000" y="3009900"/>
            <a:chExt cx="792000" cy="792000"/>
          </a:xfrm>
        </p:grpSpPr>
        <p:sp>
          <p:nvSpPr>
            <p:cNvPr id="323" name="Google Shape;323;p53"/>
            <p:cNvSpPr/>
            <p:nvPr/>
          </p:nvSpPr>
          <p:spPr>
            <a:xfrm>
              <a:off x="8001000" y="3009900"/>
              <a:ext cx="792000" cy="792000"/>
            </a:xfrm>
            <a:prstGeom prst="ellipse">
              <a:avLst/>
            </a:pr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53"/>
            <p:cNvSpPr/>
            <p:nvPr/>
          </p:nvSpPr>
          <p:spPr>
            <a:xfrm>
              <a:off x="8235075" y="3244334"/>
              <a:ext cx="323851" cy="323851"/>
            </a:xfrm>
            <a:custGeom>
              <a:avLst/>
              <a:gdLst/>
              <a:ahLst/>
              <a:cxnLst/>
              <a:rect l="l" t="t" r="r" b="b"/>
              <a:pathLst>
                <a:path w="1017" h="1018" extrusionOk="0">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5" name="Google Shape;325;p53"/>
          <p:cNvSpPr txBox="1"/>
          <p:nvPr/>
        </p:nvSpPr>
        <p:spPr>
          <a:xfrm>
            <a:off x="5979168" y="1053726"/>
            <a:ext cx="1675800" cy="34621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 sz="1800" b="0" cap="none" dirty="0">
                <a:solidFill>
                  <a:schemeClr val="lt1"/>
                </a:solidFill>
                <a:latin typeface="Arial"/>
                <a:ea typeface="Arial"/>
                <a:cs typeface="Arial"/>
                <a:sym typeface="Arial"/>
              </a:rPr>
              <a:t>High Flexibility</a:t>
            </a:r>
            <a:endParaRPr sz="1800" b="0" i="0" u="none" strike="noStrike" cap="none" dirty="0">
              <a:solidFill>
                <a:schemeClr val="lt1"/>
              </a:solidFill>
              <a:latin typeface="Arial"/>
              <a:ea typeface="Arial"/>
              <a:cs typeface="Arial"/>
              <a:sym typeface="Arial"/>
            </a:endParaRPr>
          </a:p>
        </p:txBody>
      </p:sp>
      <p:sp>
        <p:nvSpPr>
          <p:cNvPr id="326" name="Google Shape;326;p53"/>
          <p:cNvSpPr txBox="1"/>
          <p:nvPr/>
        </p:nvSpPr>
        <p:spPr>
          <a:xfrm>
            <a:off x="5990749" y="1333500"/>
            <a:ext cx="2440200" cy="484718"/>
          </a:xfrm>
          <a:prstGeom prst="rect">
            <a:avLst/>
          </a:prstGeom>
          <a:noFill/>
          <a:ln>
            <a:noFill/>
          </a:ln>
        </p:spPr>
        <p:txBody>
          <a:bodyPr spcFirstLastPara="1" wrap="square" lIns="68575" tIns="34275" rIns="68575" bIns="34275" anchor="t" anchorCtr="0">
            <a:spAutoFit/>
          </a:bodyPr>
          <a:lstStyle/>
          <a:p>
            <a:pPr>
              <a:lnSpc>
                <a:spcPct val="150000"/>
              </a:lnSpc>
              <a:buClr>
                <a:schemeClr val="lt1"/>
              </a:buClr>
              <a:buSzPts val="900"/>
            </a:pPr>
            <a:r>
              <a:rPr lang="en-HK" sz="900" dirty="0">
                <a:solidFill>
                  <a:schemeClr val="lt1"/>
                </a:solidFill>
              </a:rPr>
              <a:t>Operates 24-7. Investor can enter or exit a trade whenever they want.</a:t>
            </a:r>
            <a:endParaRPr sz="900" b="0" i="0" u="none" strike="noStrike" cap="none" dirty="0">
              <a:solidFill>
                <a:schemeClr val="lt1"/>
              </a:solidFill>
              <a:latin typeface="Arial"/>
              <a:ea typeface="Arial"/>
              <a:cs typeface="Arial"/>
              <a:sym typeface="Arial"/>
            </a:endParaRPr>
          </a:p>
        </p:txBody>
      </p:sp>
      <p:sp>
        <p:nvSpPr>
          <p:cNvPr id="327" name="Google Shape;327;p53"/>
          <p:cNvSpPr txBox="1"/>
          <p:nvPr/>
        </p:nvSpPr>
        <p:spPr>
          <a:xfrm>
            <a:off x="5990597" y="2096269"/>
            <a:ext cx="2440199" cy="34621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 sz="1800" b="0" cap="none" dirty="0">
                <a:solidFill>
                  <a:schemeClr val="lt1"/>
                </a:solidFill>
                <a:latin typeface="Arial"/>
                <a:ea typeface="Arial"/>
                <a:cs typeface="Arial"/>
                <a:sym typeface="Arial"/>
              </a:rPr>
              <a:t>Low Transaction Cost</a:t>
            </a:r>
            <a:endParaRPr sz="1800" b="0" i="0" u="none" strike="noStrike" cap="none" dirty="0">
              <a:solidFill>
                <a:schemeClr val="lt1"/>
              </a:solidFill>
              <a:latin typeface="Arial"/>
              <a:ea typeface="Arial"/>
              <a:cs typeface="Arial"/>
              <a:sym typeface="Arial"/>
            </a:endParaRPr>
          </a:p>
        </p:txBody>
      </p:sp>
      <p:sp>
        <p:nvSpPr>
          <p:cNvPr id="328" name="Google Shape;328;p53"/>
          <p:cNvSpPr txBox="1"/>
          <p:nvPr/>
        </p:nvSpPr>
        <p:spPr>
          <a:xfrm>
            <a:off x="6002179" y="2376011"/>
            <a:ext cx="2440200" cy="484718"/>
          </a:xfrm>
          <a:prstGeom prst="rect">
            <a:avLst/>
          </a:prstGeom>
          <a:noFill/>
          <a:ln>
            <a:noFill/>
          </a:ln>
        </p:spPr>
        <p:txBody>
          <a:bodyPr spcFirstLastPara="1" wrap="square" lIns="68575" tIns="34275" rIns="68575" bIns="34275" anchor="t" anchorCtr="0">
            <a:spAutoFit/>
          </a:bodyPr>
          <a:lstStyle/>
          <a:p>
            <a:pPr>
              <a:lnSpc>
                <a:spcPct val="150000"/>
              </a:lnSpc>
              <a:buClr>
                <a:schemeClr val="lt1"/>
              </a:buClr>
              <a:buSzPts val="900"/>
            </a:pPr>
            <a:r>
              <a:rPr lang="en-HK" sz="900" dirty="0">
                <a:solidFill>
                  <a:schemeClr val="lt1"/>
                </a:solidFill>
              </a:rPr>
              <a:t>Only require traders to pay the spread</a:t>
            </a:r>
            <a:r>
              <a:rPr lang="en" sz="900" b="0" i="0" u="none" strike="noStrike" cap="none" dirty="0">
                <a:solidFill>
                  <a:schemeClr val="lt1"/>
                </a:solidFill>
                <a:latin typeface="Arial"/>
                <a:ea typeface="Arial"/>
                <a:cs typeface="Arial"/>
                <a:sym typeface="Arial"/>
              </a:rPr>
              <a:t>. </a:t>
            </a:r>
            <a:r>
              <a:rPr lang="en-HK" sz="900" b="0" i="0" u="none" strike="noStrike" cap="none" dirty="0">
                <a:solidFill>
                  <a:schemeClr val="lt1"/>
                </a:solidFill>
                <a:latin typeface="Arial"/>
                <a:ea typeface="Arial"/>
                <a:cs typeface="Arial"/>
                <a:sym typeface="Arial"/>
              </a:rPr>
              <a:t>T</a:t>
            </a:r>
            <a:r>
              <a:rPr lang="en" sz="900" b="0" i="0" u="none" strike="noStrike" cap="none" dirty="0">
                <a:solidFill>
                  <a:schemeClr val="lt1"/>
                </a:solidFill>
                <a:latin typeface="Arial"/>
                <a:ea typeface="Arial"/>
                <a:cs typeface="Arial"/>
                <a:sym typeface="Arial"/>
              </a:rPr>
              <a:t>his supports high trading frequency.</a:t>
            </a:r>
            <a:endParaRPr sz="900" b="0" i="0" u="none" strike="noStrike" cap="none" dirty="0">
              <a:solidFill>
                <a:schemeClr val="lt1"/>
              </a:solidFill>
              <a:latin typeface="Arial"/>
              <a:ea typeface="Arial"/>
              <a:cs typeface="Arial"/>
              <a:sym typeface="Arial"/>
            </a:endParaRPr>
          </a:p>
        </p:txBody>
      </p:sp>
      <p:sp>
        <p:nvSpPr>
          <p:cNvPr id="329" name="Google Shape;329;p53"/>
          <p:cNvSpPr txBox="1"/>
          <p:nvPr/>
        </p:nvSpPr>
        <p:spPr>
          <a:xfrm>
            <a:off x="6002027" y="3128336"/>
            <a:ext cx="1992512" cy="346218"/>
          </a:xfrm>
          <a:prstGeom prst="rect">
            <a:avLst/>
          </a:prstGeom>
          <a:noFill/>
          <a:ln>
            <a:noFill/>
          </a:ln>
        </p:spPr>
        <p:txBody>
          <a:bodyPr spcFirstLastPara="1" wrap="square" lIns="68575" tIns="34275" rIns="68575" bIns="34275" anchor="t" anchorCtr="0">
            <a:spAutoFit/>
          </a:bodyPr>
          <a:lstStyle/>
          <a:p>
            <a:pPr lvl="0">
              <a:buClr>
                <a:schemeClr val="lt1"/>
              </a:buClr>
              <a:buSzPts val="1800"/>
            </a:pPr>
            <a:r>
              <a:rPr lang="en-HK" sz="1800" dirty="0">
                <a:solidFill>
                  <a:schemeClr val="lt1"/>
                </a:solidFill>
              </a:rPr>
              <a:t>Temporal </a:t>
            </a:r>
            <a:r>
              <a:rPr lang="en" sz="1800" b="0" cap="none" dirty="0">
                <a:solidFill>
                  <a:schemeClr val="lt1"/>
                </a:solidFill>
                <a:latin typeface="Arial"/>
                <a:ea typeface="Arial"/>
                <a:cs typeface="Arial"/>
                <a:sym typeface="Arial"/>
              </a:rPr>
              <a:t>Locality</a:t>
            </a:r>
            <a:endParaRPr sz="1800" b="0" i="0" u="none" strike="noStrike" cap="none" dirty="0">
              <a:solidFill>
                <a:schemeClr val="lt1"/>
              </a:solidFill>
              <a:latin typeface="Arial"/>
              <a:ea typeface="Arial"/>
              <a:cs typeface="Arial"/>
              <a:sym typeface="Arial"/>
            </a:endParaRPr>
          </a:p>
        </p:txBody>
      </p:sp>
      <p:sp>
        <p:nvSpPr>
          <p:cNvPr id="330" name="Google Shape;330;p53"/>
          <p:cNvSpPr txBox="1"/>
          <p:nvPr/>
        </p:nvSpPr>
        <p:spPr>
          <a:xfrm>
            <a:off x="6013609" y="3408045"/>
            <a:ext cx="2440200" cy="484718"/>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900"/>
              <a:buFont typeface="Arial"/>
              <a:buNone/>
            </a:pPr>
            <a:r>
              <a:rPr lang="en" sz="900" dirty="0">
                <a:solidFill>
                  <a:schemeClr val="lt1"/>
                </a:solidFill>
              </a:rPr>
              <a:t>Data </a:t>
            </a:r>
            <a:r>
              <a:rPr lang="en-US" sz="900" dirty="0">
                <a:solidFill>
                  <a:schemeClr val="lt1"/>
                </a:solidFill>
              </a:rPr>
              <a:t>has pattern</a:t>
            </a:r>
            <a:r>
              <a:rPr lang="en" sz="900" dirty="0">
                <a:solidFill>
                  <a:schemeClr val="lt1"/>
                </a:solidFill>
              </a:rPr>
              <a:t> is likely to happen in the future. Observed within the dataset.</a:t>
            </a:r>
            <a:endParaRPr sz="900" b="0" i="0" u="none" strike="noStrike" cap="none" dirty="0">
              <a:solidFill>
                <a:schemeClr val="lt1"/>
              </a:solidFill>
              <a:latin typeface="Arial"/>
              <a:ea typeface="Arial"/>
              <a:cs typeface="Arial"/>
              <a:sym typeface="Arial"/>
            </a:endParaRPr>
          </a:p>
        </p:txBody>
      </p:sp>
      <p:pic>
        <p:nvPicPr>
          <p:cNvPr id="331" name="Google Shape;331;p53"/>
          <p:cNvPicPr preferRelativeResize="0"/>
          <p:nvPr/>
        </p:nvPicPr>
        <p:blipFill>
          <a:blip r:embed="rId3">
            <a:alphaModFix/>
          </a:blip>
          <a:stretch>
            <a:fillRect/>
          </a:stretch>
        </p:blipFill>
        <p:spPr>
          <a:xfrm>
            <a:off x="817733" y="980811"/>
            <a:ext cx="3927224" cy="2380135"/>
          </a:xfrm>
          <a:prstGeom prst="rect">
            <a:avLst/>
          </a:prstGeom>
          <a:noFill/>
          <a:ln>
            <a:noFill/>
          </a:ln>
        </p:spPr>
      </p:pic>
      <p:sp>
        <p:nvSpPr>
          <p:cNvPr id="2" name="Frame 1">
            <a:extLst>
              <a:ext uri="{FF2B5EF4-FFF2-40B4-BE49-F238E27FC236}">
                <a16:creationId xmlns:a16="http://schemas.microsoft.com/office/drawing/2014/main" id="{89ACEEC2-517B-9B4C-8981-782F29357579}"/>
              </a:ext>
            </a:extLst>
          </p:cNvPr>
          <p:cNvSpPr/>
          <p:nvPr/>
        </p:nvSpPr>
        <p:spPr>
          <a:xfrm>
            <a:off x="713051" y="1214254"/>
            <a:ext cx="1494845" cy="541925"/>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Google Shape;471;p68">
            <a:extLst>
              <a:ext uri="{FF2B5EF4-FFF2-40B4-BE49-F238E27FC236}">
                <a16:creationId xmlns:a16="http://schemas.microsoft.com/office/drawing/2014/main" id="{EAB56CF8-C583-AE4C-9EA6-2B6A758A736F}"/>
              </a:ext>
            </a:extLst>
          </p:cNvPr>
          <p:cNvSpPr/>
          <p:nvPr/>
        </p:nvSpPr>
        <p:spPr>
          <a:xfrm>
            <a:off x="499586" y="367189"/>
            <a:ext cx="442913" cy="442913"/>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 name="Google Shape;472;p68">
            <a:extLst>
              <a:ext uri="{FF2B5EF4-FFF2-40B4-BE49-F238E27FC236}">
                <a16:creationId xmlns:a16="http://schemas.microsoft.com/office/drawing/2014/main" id="{74F4CBAD-452D-8842-9527-4890BAB9D8A4}"/>
              </a:ext>
            </a:extLst>
          </p:cNvPr>
          <p:cNvSpPr txBox="1"/>
          <p:nvPr/>
        </p:nvSpPr>
        <p:spPr>
          <a:xfrm>
            <a:off x="1032985" y="367189"/>
            <a:ext cx="2537151"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dirty="0">
                <a:solidFill>
                  <a:schemeClr val="lt1"/>
                </a:solidFill>
                <a:latin typeface="Arial"/>
                <a:ea typeface="Arial"/>
                <a:cs typeface="Arial"/>
                <a:sym typeface="Arial"/>
              </a:rPr>
              <a:t>Market Selection</a:t>
            </a:r>
            <a:endParaRPr sz="1100" dirty="0"/>
          </a:p>
        </p:txBody>
      </p:sp>
    </p:spTree>
    <p:extLst>
      <p:ext uri="{BB962C8B-B14F-4D97-AF65-F5344CB8AC3E}">
        <p14:creationId xmlns:p14="http://schemas.microsoft.com/office/powerpoint/2010/main" val="637962243"/>
      </p:ext>
    </p:extLst>
  </p:cSld>
  <p:clrMapOvr>
    <a:masterClrMapping/>
  </p:clrMapOvr>
  <mc:AlternateContent xmlns:mc="http://schemas.openxmlformats.org/markup-compatibility/2006">
    <mc:Choice xmlns:p14="http://schemas.microsoft.com/office/powerpoint/2010/main" Requires="p14">
      <p:transition spd="slow" p14:dur="2000" advTm="34018"/>
    </mc:Choice>
    <mc:Fallback>
      <p:transition spd="slow" advTm="340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8"/>
          <p:cNvSpPr/>
          <p:nvPr/>
        </p:nvSpPr>
        <p:spPr>
          <a:xfrm>
            <a:off x="499586" y="367189"/>
            <a:ext cx="442913" cy="442913"/>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2" name="Google Shape;472;p68"/>
          <p:cNvSpPr txBox="1"/>
          <p:nvPr/>
        </p:nvSpPr>
        <p:spPr>
          <a:xfrm>
            <a:off x="1032986" y="367189"/>
            <a:ext cx="1893094"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dirty="0">
                <a:solidFill>
                  <a:schemeClr val="lt1"/>
                </a:solidFill>
                <a:latin typeface="Arial"/>
                <a:ea typeface="Arial"/>
                <a:cs typeface="Arial"/>
                <a:sym typeface="Arial"/>
              </a:rPr>
              <a:t>Trading Idea</a:t>
            </a:r>
            <a:endParaRPr sz="1100" dirty="0"/>
          </a:p>
        </p:txBody>
      </p:sp>
      <p:sp>
        <p:nvSpPr>
          <p:cNvPr id="186" name="Google Shape;474;p68">
            <a:extLst>
              <a:ext uri="{FF2B5EF4-FFF2-40B4-BE49-F238E27FC236}">
                <a16:creationId xmlns:a16="http://schemas.microsoft.com/office/drawing/2014/main" id="{B7649224-8D6E-EC42-B2ED-6D54E15E32ED}"/>
              </a:ext>
            </a:extLst>
          </p:cNvPr>
          <p:cNvSpPr/>
          <p:nvPr/>
        </p:nvSpPr>
        <p:spPr>
          <a:xfrm>
            <a:off x="1033001" y="1470725"/>
            <a:ext cx="2002631" cy="2002631"/>
          </a:xfrm>
          <a:custGeom>
            <a:avLst/>
            <a:gdLst/>
            <a:ahLst/>
            <a:cxnLst/>
            <a:rect l="l" t="t" r="r" b="b"/>
            <a:pathLst>
              <a:path w="712" h="712" extrusionOk="0">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rtl="0">
              <a:spcBef>
                <a:spcPts val="0"/>
              </a:spcBef>
              <a:spcAft>
                <a:spcPts val="0"/>
              </a:spcAft>
              <a:buNone/>
            </a:pPr>
            <a:endParaRPr sz="1400">
              <a:solidFill>
                <a:schemeClr val="dk1"/>
              </a:solidFill>
              <a:latin typeface="Arial"/>
              <a:ea typeface="Arial"/>
              <a:cs typeface="Arial"/>
              <a:sym typeface="Arial"/>
            </a:endParaRPr>
          </a:p>
        </p:txBody>
      </p:sp>
      <p:grpSp>
        <p:nvGrpSpPr>
          <p:cNvPr id="2" name="Group 1">
            <a:extLst>
              <a:ext uri="{FF2B5EF4-FFF2-40B4-BE49-F238E27FC236}">
                <a16:creationId xmlns:a16="http://schemas.microsoft.com/office/drawing/2014/main" id="{8FBC40B6-2102-594B-86A8-5C4BC554EC45}"/>
              </a:ext>
            </a:extLst>
          </p:cNvPr>
          <p:cNvGrpSpPr/>
          <p:nvPr/>
        </p:nvGrpSpPr>
        <p:grpSpPr>
          <a:xfrm>
            <a:off x="1386326" y="1846264"/>
            <a:ext cx="566902" cy="623248"/>
            <a:chOff x="1496840" y="1863631"/>
            <a:chExt cx="566902" cy="623248"/>
          </a:xfrm>
        </p:grpSpPr>
        <p:sp>
          <p:nvSpPr>
            <p:cNvPr id="187" name="Google Shape;532;p68">
              <a:extLst>
                <a:ext uri="{FF2B5EF4-FFF2-40B4-BE49-F238E27FC236}">
                  <a16:creationId xmlns:a16="http://schemas.microsoft.com/office/drawing/2014/main" id="{0AABE0B1-7291-FC4D-8F7B-7DBF3A3446E3}"/>
                </a:ext>
              </a:extLst>
            </p:cNvPr>
            <p:cNvSpPr/>
            <p:nvPr/>
          </p:nvSpPr>
          <p:spPr>
            <a:xfrm>
              <a:off x="1496840" y="1863631"/>
              <a:ext cx="263293" cy="62324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0</a:t>
              </a:r>
              <a:endParaRPr sz="1100" dirty="0"/>
            </a:p>
          </p:txBody>
        </p:sp>
        <p:sp>
          <p:nvSpPr>
            <p:cNvPr id="188" name="Google Shape;533;p68">
              <a:extLst>
                <a:ext uri="{FF2B5EF4-FFF2-40B4-BE49-F238E27FC236}">
                  <a16:creationId xmlns:a16="http://schemas.microsoft.com/office/drawing/2014/main" id="{BF320D27-2BB0-294C-984F-6ABD73ED3C25}"/>
                </a:ext>
              </a:extLst>
            </p:cNvPr>
            <p:cNvSpPr/>
            <p:nvPr/>
          </p:nvSpPr>
          <p:spPr>
            <a:xfrm>
              <a:off x="1800449" y="1863631"/>
              <a:ext cx="263293" cy="62324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1</a:t>
              </a:r>
              <a:endParaRPr sz="1100" dirty="0"/>
            </a:p>
          </p:txBody>
        </p:sp>
      </p:grpSp>
      <p:sp>
        <p:nvSpPr>
          <p:cNvPr id="189" name="Google Shape;534;p68">
            <a:extLst>
              <a:ext uri="{FF2B5EF4-FFF2-40B4-BE49-F238E27FC236}">
                <a16:creationId xmlns:a16="http://schemas.microsoft.com/office/drawing/2014/main" id="{2EA41AC2-1FF2-D044-ACDD-E352CB026B22}"/>
              </a:ext>
            </a:extLst>
          </p:cNvPr>
          <p:cNvSpPr/>
          <p:nvPr/>
        </p:nvSpPr>
        <p:spPr>
          <a:xfrm>
            <a:off x="3751143" y="1485563"/>
            <a:ext cx="1999060" cy="2002631"/>
          </a:xfrm>
          <a:custGeom>
            <a:avLst/>
            <a:gdLst/>
            <a:ahLst/>
            <a:cxnLst/>
            <a:rect l="l" t="t" r="r" b="b"/>
            <a:pathLst>
              <a:path w="711" h="712" extrusionOk="0">
                <a:moveTo>
                  <a:pt x="678" y="712"/>
                </a:moveTo>
                <a:cubicBezTo>
                  <a:pt x="33" y="712"/>
                  <a:pt x="33" y="712"/>
                  <a:pt x="33" y="712"/>
                </a:cubicBezTo>
                <a:cubicBezTo>
                  <a:pt x="15" y="712"/>
                  <a:pt x="0" y="697"/>
                  <a:pt x="0" y="678"/>
                </a:cubicBezTo>
                <a:cubicBezTo>
                  <a:pt x="0" y="34"/>
                  <a:pt x="0" y="34"/>
                  <a:pt x="0" y="34"/>
                </a:cubicBezTo>
                <a:cubicBezTo>
                  <a:pt x="0" y="15"/>
                  <a:pt x="15" y="0"/>
                  <a:pt x="33" y="0"/>
                </a:cubicBezTo>
                <a:cubicBezTo>
                  <a:pt x="678" y="0"/>
                  <a:pt x="678" y="0"/>
                  <a:pt x="678" y="0"/>
                </a:cubicBezTo>
                <a:cubicBezTo>
                  <a:pt x="696" y="0"/>
                  <a:pt x="711" y="15"/>
                  <a:pt x="711" y="34"/>
                </a:cubicBezTo>
                <a:cubicBezTo>
                  <a:pt x="711" y="678"/>
                  <a:pt x="711" y="678"/>
                  <a:pt x="711" y="678"/>
                </a:cubicBezTo>
                <a:cubicBezTo>
                  <a:pt x="711" y="697"/>
                  <a:pt x="696" y="712"/>
                  <a:pt x="678" y="712"/>
                </a:cubicBezTo>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 name="Group 2">
            <a:extLst>
              <a:ext uri="{FF2B5EF4-FFF2-40B4-BE49-F238E27FC236}">
                <a16:creationId xmlns:a16="http://schemas.microsoft.com/office/drawing/2014/main" id="{D4AA0EDB-8A2D-A448-8EE4-46C3F47B618B}"/>
              </a:ext>
            </a:extLst>
          </p:cNvPr>
          <p:cNvGrpSpPr/>
          <p:nvPr/>
        </p:nvGrpSpPr>
        <p:grpSpPr>
          <a:xfrm>
            <a:off x="4057064" y="1854864"/>
            <a:ext cx="566902" cy="623248"/>
            <a:chOff x="4234205" y="1863631"/>
            <a:chExt cx="566902" cy="623248"/>
          </a:xfrm>
        </p:grpSpPr>
        <p:sp>
          <p:nvSpPr>
            <p:cNvPr id="190" name="Google Shape;592;p68">
              <a:extLst>
                <a:ext uri="{FF2B5EF4-FFF2-40B4-BE49-F238E27FC236}">
                  <a16:creationId xmlns:a16="http://schemas.microsoft.com/office/drawing/2014/main" id="{329C6CDB-AC10-C44E-A8DE-308F3EBA14E7}"/>
                </a:ext>
              </a:extLst>
            </p:cNvPr>
            <p:cNvSpPr/>
            <p:nvPr/>
          </p:nvSpPr>
          <p:spPr>
            <a:xfrm>
              <a:off x="4234205" y="1863631"/>
              <a:ext cx="263293" cy="6232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0</a:t>
              </a:r>
              <a:endParaRPr sz="1100" dirty="0"/>
            </a:p>
          </p:txBody>
        </p:sp>
        <p:sp>
          <p:nvSpPr>
            <p:cNvPr id="191" name="Google Shape;593;p68">
              <a:extLst>
                <a:ext uri="{FF2B5EF4-FFF2-40B4-BE49-F238E27FC236}">
                  <a16:creationId xmlns:a16="http://schemas.microsoft.com/office/drawing/2014/main" id="{608770B5-333C-6B4E-BE68-2C431226414D}"/>
                </a:ext>
              </a:extLst>
            </p:cNvPr>
            <p:cNvSpPr/>
            <p:nvPr/>
          </p:nvSpPr>
          <p:spPr>
            <a:xfrm>
              <a:off x="4537814" y="1863631"/>
              <a:ext cx="263293" cy="6232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2</a:t>
              </a:r>
              <a:endParaRPr sz="1100" dirty="0"/>
            </a:p>
          </p:txBody>
        </p:sp>
      </p:grpSp>
      <p:sp>
        <p:nvSpPr>
          <p:cNvPr id="192" name="Google Shape;594;p68">
            <a:extLst>
              <a:ext uri="{FF2B5EF4-FFF2-40B4-BE49-F238E27FC236}">
                <a16:creationId xmlns:a16="http://schemas.microsoft.com/office/drawing/2014/main" id="{FC0A6887-0837-0C46-9125-BF8C53D07691}"/>
              </a:ext>
            </a:extLst>
          </p:cNvPr>
          <p:cNvSpPr/>
          <p:nvPr/>
        </p:nvSpPr>
        <p:spPr>
          <a:xfrm>
            <a:off x="6369500" y="1470725"/>
            <a:ext cx="2002631" cy="2002631"/>
          </a:xfrm>
          <a:custGeom>
            <a:avLst/>
            <a:gdLst/>
            <a:ahLst/>
            <a:cxnLst/>
            <a:rect l="l" t="t" r="r" b="b"/>
            <a:pathLst>
              <a:path w="712" h="712" extrusionOk="0">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4" name="Group 3">
            <a:extLst>
              <a:ext uri="{FF2B5EF4-FFF2-40B4-BE49-F238E27FC236}">
                <a16:creationId xmlns:a16="http://schemas.microsoft.com/office/drawing/2014/main" id="{37004F98-D556-9F4C-8E41-68D90F07F023}"/>
              </a:ext>
            </a:extLst>
          </p:cNvPr>
          <p:cNvGrpSpPr/>
          <p:nvPr/>
        </p:nvGrpSpPr>
        <p:grpSpPr>
          <a:xfrm>
            <a:off x="6715763" y="1846264"/>
            <a:ext cx="569284" cy="623248"/>
            <a:chOff x="6870542" y="1863631"/>
            <a:chExt cx="569284" cy="623248"/>
          </a:xfrm>
        </p:grpSpPr>
        <p:sp>
          <p:nvSpPr>
            <p:cNvPr id="193" name="Google Shape;652;p68">
              <a:extLst>
                <a:ext uri="{FF2B5EF4-FFF2-40B4-BE49-F238E27FC236}">
                  <a16:creationId xmlns:a16="http://schemas.microsoft.com/office/drawing/2014/main" id="{0158834B-3642-8D44-8AB4-EB5FBF9045CB}"/>
                </a:ext>
              </a:extLst>
            </p:cNvPr>
            <p:cNvSpPr/>
            <p:nvPr/>
          </p:nvSpPr>
          <p:spPr>
            <a:xfrm>
              <a:off x="6870542" y="1863631"/>
              <a:ext cx="263293" cy="6232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0</a:t>
              </a:r>
              <a:endParaRPr sz="1100" dirty="0"/>
            </a:p>
          </p:txBody>
        </p:sp>
        <p:sp>
          <p:nvSpPr>
            <p:cNvPr id="194" name="Google Shape;653;p68">
              <a:extLst>
                <a:ext uri="{FF2B5EF4-FFF2-40B4-BE49-F238E27FC236}">
                  <a16:creationId xmlns:a16="http://schemas.microsoft.com/office/drawing/2014/main" id="{40CAAAE9-7359-884B-9AE6-205D5E7196E5}"/>
                </a:ext>
              </a:extLst>
            </p:cNvPr>
            <p:cNvSpPr/>
            <p:nvPr/>
          </p:nvSpPr>
          <p:spPr>
            <a:xfrm>
              <a:off x="7176533" y="1863631"/>
              <a:ext cx="263293" cy="6232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100"/>
                <a:buFont typeface="Arial"/>
                <a:buNone/>
              </a:pPr>
              <a:r>
                <a:rPr lang="en" sz="4100" b="0" i="0" u="none" strike="noStrike" cap="none" dirty="0">
                  <a:solidFill>
                    <a:srgbClr val="FFFFFF"/>
                  </a:solidFill>
                  <a:latin typeface="Arial"/>
                  <a:ea typeface="Arial"/>
                  <a:cs typeface="Arial"/>
                  <a:sym typeface="Arial"/>
                </a:rPr>
                <a:t>3</a:t>
              </a:r>
              <a:endParaRPr sz="1100" dirty="0"/>
            </a:p>
          </p:txBody>
        </p:sp>
      </p:grpSp>
      <p:sp>
        <p:nvSpPr>
          <p:cNvPr id="195" name="Google Shape;531;p68">
            <a:extLst>
              <a:ext uri="{FF2B5EF4-FFF2-40B4-BE49-F238E27FC236}">
                <a16:creationId xmlns:a16="http://schemas.microsoft.com/office/drawing/2014/main" id="{2B4FD4C4-86BF-D34A-8061-BF6C1195F728}"/>
              </a:ext>
            </a:extLst>
          </p:cNvPr>
          <p:cNvSpPr/>
          <p:nvPr/>
        </p:nvSpPr>
        <p:spPr>
          <a:xfrm>
            <a:off x="1386326" y="2486879"/>
            <a:ext cx="1164988" cy="182199"/>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FFFFFF"/>
              </a:buClr>
              <a:buSzPts val="1100"/>
              <a:buFont typeface="Arial"/>
              <a:buNone/>
            </a:pPr>
            <a:r>
              <a:rPr lang="en" sz="1100" dirty="0">
                <a:solidFill>
                  <a:srgbClr val="FFFFFF"/>
                </a:solidFill>
              </a:rPr>
              <a:t>PREDICTION</a:t>
            </a:r>
            <a:endParaRPr sz="1100" dirty="0">
              <a:solidFill>
                <a:srgbClr val="FFFFFF"/>
              </a:solidFill>
            </a:endParaRPr>
          </a:p>
        </p:txBody>
      </p:sp>
      <p:sp>
        <p:nvSpPr>
          <p:cNvPr id="196" name="Google Shape;531;p68">
            <a:extLst>
              <a:ext uri="{FF2B5EF4-FFF2-40B4-BE49-F238E27FC236}">
                <a16:creationId xmlns:a16="http://schemas.microsoft.com/office/drawing/2014/main" id="{F0081F43-209B-9440-B5E4-6860BEADABDF}"/>
              </a:ext>
            </a:extLst>
          </p:cNvPr>
          <p:cNvSpPr/>
          <p:nvPr/>
        </p:nvSpPr>
        <p:spPr>
          <a:xfrm>
            <a:off x="4057064" y="2486879"/>
            <a:ext cx="1164988" cy="1821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 sz="1100" dirty="0">
                <a:solidFill>
                  <a:srgbClr val="FFFFFF"/>
                </a:solidFill>
              </a:rPr>
              <a:t>DECISION</a:t>
            </a:r>
            <a:endParaRPr sz="1100" dirty="0"/>
          </a:p>
        </p:txBody>
      </p:sp>
      <p:sp>
        <p:nvSpPr>
          <p:cNvPr id="197" name="Google Shape;531;p68">
            <a:extLst>
              <a:ext uri="{FF2B5EF4-FFF2-40B4-BE49-F238E27FC236}">
                <a16:creationId xmlns:a16="http://schemas.microsoft.com/office/drawing/2014/main" id="{16313E87-3E11-0C4D-856C-A3C6E1FB38F1}"/>
              </a:ext>
            </a:extLst>
          </p:cNvPr>
          <p:cNvSpPr/>
          <p:nvPr/>
        </p:nvSpPr>
        <p:spPr>
          <a:xfrm>
            <a:off x="6715763" y="2486879"/>
            <a:ext cx="1164988" cy="1821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 sz="1100" dirty="0">
                <a:solidFill>
                  <a:srgbClr val="FFFFFF"/>
                </a:solidFill>
              </a:rPr>
              <a:t>TRADING</a:t>
            </a:r>
            <a:endParaRPr sz="1100" dirty="0"/>
          </a:p>
        </p:txBody>
      </p:sp>
      <p:sp>
        <p:nvSpPr>
          <p:cNvPr id="199" name="Google Shape;654;p68">
            <a:extLst>
              <a:ext uri="{FF2B5EF4-FFF2-40B4-BE49-F238E27FC236}">
                <a16:creationId xmlns:a16="http://schemas.microsoft.com/office/drawing/2014/main" id="{1DB30622-8558-2543-8C33-60FEF43AC5A7}"/>
              </a:ext>
            </a:extLst>
          </p:cNvPr>
          <p:cNvSpPr txBox="1"/>
          <p:nvPr/>
        </p:nvSpPr>
        <p:spPr>
          <a:xfrm>
            <a:off x="1386326" y="2822873"/>
            <a:ext cx="1486699" cy="332399"/>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900" dirty="0">
                <a:solidFill>
                  <a:schemeClr val="lt1"/>
                </a:solidFill>
                <a:latin typeface="Arial"/>
                <a:ea typeface="Arial"/>
                <a:cs typeface="Arial"/>
                <a:sym typeface="Arial"/>
              </a:rPr>
              <a:t>Predict the future market price, model selection etc.</a:t>
            </a:r>
            <a:endParaRPr sz="900" dirty="0">
              <a:solidFill>
                <a:schemeClr val="lt1"/>
              </a:solidFill>
              <a:latin typeface="Arial"/>
              <a:ea typeface="Arial"/>
              <a:cs typeface="Arial"/>
              <a:sym typeface="Arial"/>
            </a:endParaRPr>
          </a:p>
        </p:txBody>
      </p:sp>
      <p:sp>
        <p:nvSpPr>
          <p:cNvPr id="200" name="Google Shape;654;p68">
            <a:extLst>
              <a:ext uri="{FF2B5EF4-FFF2-40B4-BE49-F238E27FC236}">
                <a16:creationId xmlns:a16="http://schemas.microsoft.com/office/drawing/2014/main" id="{6BAD02C7-3783-754F-B789-A143C6C6E37A}"/>
              </a:ext>
            </a:extLst>
          </p:cNvPr>
          <p:cNvSpPr txBox="1"/>
          <p:nvPr/>
        </p:nvSpPr>
        <p:spPr>
          <a:xfrm>
            <a:off x="4057064" y="2822871"/>
            <a:ext cx="1555280" cy="332399"/>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900" dirty="0">
                <a:solidFill>
                  <a:schemeClr val="lt1"/>
                </a:solidFill>
                <a:latin typeface="Arial"/>
                <a:ea typeface="Arial"/>
                <a:cs typeface="Arial"/>
                <a:sym typeface="Arial"/>
              </a:rPr>
              <a:t>Decide the volume that will be traded, manage risk etc.</a:t>
            </a:r>
            <a:endParaRPr sz="900" dirty="0">
              <a:solidFill>
                <a:schemeClr val="lt1"/>
              </a:solidFill>
              <a:latin typeface="Arial"/>
              <a:ea typeface="Arial"/>
              <a:cs typeface="Arial"/>
              <a:sym typeface="Arial"/>
            </a:endParaRPr>
          </a:p>
        </p:txBody>
      </p:sp>
      <p:sp>
        <p:nvSpPr>
          <p:cNvPr id="201" name="Google Shape;654;p68">
            <a:extLst>
              <a:ext uri="{FF2B5EF4-FFF2-40B4-BE49-F238E27FC236}">
                <a16:creationId xmlns:a16="http://schemas.microsoft.com/office/drawing/2014/main" id="{139308F0-0953-104C-ACCC-0AFCBCD221CB}"/>
              </a:ext>
            </a:extLst>
          </p:cNvPr>
          <p:cNvSpPr txBox="1"/>
          <p:nvPr/>
        </p:nvSpPr>
        <p:spPr>
          <a:xfrm>
            <a:off x="6715763" y="2822870"/>
            <a:ext cx="1508760" cy="33240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900" dirty="0">
                <a:solidFill>
                  <a:schemeClr val="lt1"/>
                </a:solidFill>
              </a:rPr>
              <a:t>Trigger a trade u</a:t>
            </a:r>
            <a:r>
              <a:rPr lang="en-US" sz="900" dirty="0">
                <a:solidFill>
                  <a:schemeClr val="lt1"/>
                </a:solidFill>
                <a:latin typeface="Arial"/>
                <a:ea typeface="Arial"/>
                <a:cs typeface="Arial"/>
                <a:sym typeface="Arial"/>
              </a:rPr>
              <a:t>tilizing the platform </a:t>
            </a:r>
            <a:r>
              <a:rPr lang="en-US" sz="900" dirty="0">
                <a:solidFill>
                  <a:schemeClr val="lt1"/>
                </a:solidFill>
              </a:rPr>
              <a:t>provided to us.</a:t>
            </a:r>
            <a:endParaRPr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114851965"/>
      </p:ext>
    </p:extLst>
  </p:cSld>
  <p:clrMapOvr>
    <a:masterClrMapping/>
  </p:clrMapOvr>
  <mc:AlternateContent xmlns:mc="http://schemas.openxmlformats.org/markup-compatibility/2006">
    <mc:Choice xmlns:p14="http://schemas.microsoft.com/office/powerpoint/2010/main" Requires="p14">
      <p:transition spd="slow" p14:dur="2000" advTm="16637"/>
    </mc:Choice>
    <mc:Fallback>
      <p:transition spd="slow" advTm="166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0" name="Google Shape;338;p54">
            <a:extLst>
              <a:ext uri="{FF2B5EF4-FFF2-40B4-BE49-F238E27FC236}">
                <a16:creationId xmlns:a16="http://schemas.microsoft.com/office/drawing/2014/main" id="{5FC32F82-FF23-9A48-A6B6-C3637E52E1B7}"/>
              </a:ext>
            </a:extLst>
          </p:cNvPr>
          <p:cNvPicPr preferRelativeResize="0"/>
          <p:nvPr/>
        </p:nvPicPr>
        <p:blipFill>
          <a:blip r:embed="rId3">
            <a:alphaModFix/>
          </a:blip>
          <a:stretch>
            <a:fillRect/>
          </a:stretch>
        </p:blipFill>
        <p:spPr>
          <a:xfrm>
            <a:off x="3169706" y="1105231"/>
            <a:ext cx="5592631" cy="3439061"/>
          </a:xfrm>
          <a:prstGeom prst="rect">
            <a:avLst/>
          </a:prstGeom>
          <a:noFill/>
          <a:ln>
            <a:noFill/>
          </a:ln>
        </p:spPr>
      </p:pic>
      <p:sp>
        <p:nvSpPr>
          <p:cNvPr id="11" name="矩形 1">
            <a:extLst>
              <a:ext uri="{FF2B5EF4-FFF2-40B4-BE49-F238E27FC236}">
                <a16:creationId xmlns:a16="http://schemas.microsoft.com/office/drawing/2014/main" id="{7741140B-78E2-0C4D-BE03-84D82E176997}"/>
              </a:ext>
            </a:extLst>
          </p:cNvPr>
          <p:cNvSpPr/>
          <p:nvPr/>
        </p:nvSpPr>
        <p:spPr>
          <a:xfrm>
            <a:off x="499586" y="367189"/>
            <a:ext cx="442913" cy="442913"/>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24">
            <a:extLst>
              <a:ext uri="{FF2B5EF4-FFF2-40B4-BE49-F238E27FC236}">
                <a16:creationId xmlns:a16="http://schemas.microsoft.com/office/drawing/2014/main" id="{95CE7935-ED14-5446-B48A-72FD2C99C5BD}"/>
              </a:ext>
            </a:extLst>
          </p:cNvPr>
          <p:cNvSpPr txBox="1"/>
          <p:nvPr/>
        </p:nvSpPr>
        <p:spPr>
          <a:xfrm>
            <a:off x="1032987" y="367189"/>
            <a:ext cx="1678665" cy="461665"/>
          </a:xfrm>
          <a:prstGeom prst="rect">
            <a:avLst/>
          </a:prstGeom>
          <a:noFill/>
        </p:spPr>
        <p:txBody>
          <a:bodyPr wrap="none" rtlCol="0">
            <a:spAutoFit/>
          </a:bodyPr>
          <a:lstStyle/>
          <a:p>
            <a:r>
              <a:rPr lang="en-US" altLang="zh-CN" sz="2400" dirty="0">
                <a:solidFill>
                  <a:schemeClr val="bg1"/>
                </a:solidFill>
                <a:latin typeface="字魂58号-创中黑" panose="00000500000000000000" pitchFamily="2" charset="-122"/>
                <a:ea typeface="字魂58号-创中黑" panose="00000500000000000000" pitchFamily="2" charset="-122"/>
              </a:rPr>
              <a:t>Prediction</a:t>
            </a:r>
            <a:endParaRPr lang="zh-CN" altLang="en-US" sz="2400" dirty="0">
              <a:solidFill>
                <a:schemeClr val="bg1"/>
              </a:solidFill>
              <a:latin typeface="字魂58号-创中黑" panose="00000500000000000000" pitchFamily="2" charset="-122"/>
              <a:ea typeface="字魂58号-创中黑" panose="00000500000000000000" pitchFamily="2" charset="-122"/>
            </a:endParaRPr>
          </a:p>
        </p:txBody>
      </p:sp>
      <p:pic>
        <p:nvPicPr>
          <p:cNvPr id="5" name="Picture 4" descr="Diagram&#10;&#10;Description automatically generated">
            <a:extLst>
              <a:ext uri="{FF2B5EF4-FFF2-40B4-BE49-F238E27FC236}">
                <a16:creationId xmlns:a16="http://schemas.microsoft.com/office/drawing/2014/main" id="{8871EBB7-2822-1F44-88B4-4ADE270ABBAA}"/>
              </a:ext>
            </a:extLst>
          </p:cNvPr>
          <p:cNvPicPr>
            <a:picLocks noChangeAspect="1"/>
          </p:cNvPicPr>
          <p:nvPr/>
        </p:nvPicPr>
        <p:blipFill>
          <a:blip r:embed="rId4"/>
          <a:stretch>
            <a:fillRect/>
          </a:stretch>
        </p:blipFill>
        <p:spPr>
          <a:xfrm>
            <a:off x="711043" y="1047320"/>
            <a:ext cx="1920014" cy="3584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23"/>
    </mc:Choice>
    <mc:Fallback>
      <p:transition spd="slow" advTm="298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board with writing on it&#10;&#10;Description automatically generated with medium confidence">
            <a:extLst>
              <a:ext uri="{FF2B5EF4-FFF2-40B4-BE49-F238E27FC236}">
                <a16:creationId xmlns:a16="http://schemas.microsoft.com/office/drawing/2014/main" id="{6667C358-B773-4243-A0C8-A4F631AC593E}"/>
              </a:ext>
            </a:extLst>
          </p:cNvPr>
          <p:cNvPicPr>
            <a:picLocks noChangeAspect="1"/>
          </p:cNvPicPr>
          <p:nvPr/>
        </p:nvPicPr>
        <p:blipFill rotWithShape="1">
          <a:blip r:embed="rId3"/>
          <a:srcRect r="648"/>
          <a:stretch/>
        </p:blipFill>
        <p:spPr>
          <a:xfrm>
            <a:off x="247517" y="1049482"/>
            <a:ext cx="5429538" cy="3581356"/>
          </a:xfrm>
          <a:prstGeom prst="rect">
            <a:avLst/>
          </a:prstGeom>
        </p:spPr>
      </p:pic>
      <p:sp>
        <p:nvSpPr>
          <p:cNvPr id="8" name="矩形 1">
            <a:extLst>
              <a:ext uri="{FF2B5EF4-FFF2-40B4-BE49-F238E27FC236}">
                <a16:creationId xmlns:a16="http://schemas.microsoft.com/office/drawing/2014/main" id="{90A12695-4C89-E046-869F-5E390EE1C2F5}"/>
              </a:ext>
            </a:extLst>
          </p:cNvPr>
          <p:cNvSpPr/>
          <p:nvPr/>
        </p:nvSpPr>
        <p:spPr>
          <a:xfrm>
            <a:off x="499586" y="367189"/>
            <a:ext cx="442913" cy="442913"/>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文本框 24">
            <a:extLst>
              <a:ext uri="{FF2B5EF4-FFF2-40B4-BE49-F238E27FC236}">
                <a16:creationId xmlns:a16="http://schemas.microsoft.com/office/drawing/2014/main" id="{E5581766-799B-8844-B27F-4426AB40FE2E}"/>
              </a:ext>
            </a:extLst>
          </p:cNvPr>
          <p:cNvSpPr txBox="1"/>
          <p:nvPr/>
        </p:nvSpPr>
        <p:spPr>
          <a:xfrm>
            <a:off x="1032987" y="367189"/>
            <a:ext cx="4440639" cy="461665"/>
          </a:xfrm>
          <a:prstGeom prst="rect">
            <a:avLst/>
          </a:prstGeom>
          <a:noFill/>
        </p:spPr>
        <p:txBody>
          <a:bodyPr wrap="none" rtlCol="0">
            <a:spAutoFit/>
          </a:bodyPr>
          <a:lstStyle/>
          <a:p>
            <a:r>
              <a:rPr lang="en-US" altLang="zh-CN" sz="2400" dirty="0">
                <a:solidFill>
                  <a:schemeClr val="bg1"/>
                </a:solidFill>
                <a:latin typeface="字魂58号-创中黑" panose="00000500000000000000" pitchFamily="2" charset="-122"/>
                <a:ea typeface="字魂58号-创中黑" panose="00000500000000000000" pitchFamily="2" charset="-122"/>
              </a:rPr>
              <a:t>Decision - Trading Strategies</a:t>
            </a:r>
            <a:endParaRPr lang="zh-CN" altLang="en-US" sz="2400" dirty="0">
              <a:solidFill>
                <a:schemeClr val="bg1"/>
              </a:solidFill>
              <a:latin typeface="字魂58号-创中黑" panose="00000500000000000000" pitchFamily="2" charset="-122"/>
              <a:ea typeface="字魂58号-创中黑" panose="00000500000000000000" pitchFamily="2" charset="-122"/>
            </a:endParaRPr>
          </a:p>
        </p:txBody>
      </p:sp>
      <p:sp>
        <p:nvSpPr>
          <p:cNvPr id="15" name="Google Shape;867;p80">
            <a:extLst>
              <a:ext uri="{FF2B5EF4-FFF2-40B4-BE49-F238E27FC236}">
                <a16:creationId xmlns:a16="http://schemas.microsoft.com/office/drawing/2014/main" id="{20235E6D-ED7C-E043-8D7F-ABA684595E5B}"/>
              </a:ext>
            </a:extLst>
          </p:cNvPr>
          <p:cNvSpPr/>
          <p:nvPr/>
        </p:nvSpPr>
        <p:spPr>
          <a:xfrm>
            <a:off x="6004876" y="1495959"/>
            <a:ext cx="348272" cy="34827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dirty="0">
                <a:solidFill>
                  <a:schemeClr val="lt1"/>
                </a:solidFill>
                <a:latin typeface="Arial"/>
                <a:ea typeface="Arial"/>
                <a:cs typeface="Arial"/>
                <a:sym typeface="Arial"/>
              </a:rPr>
              <a:t>01</a:t>
            </a:r>
            <a:endParaRPr sz="1200" dirty="0">
              <a:solidFill>
                <a:schemeClr val="lt1"/>
              </a:solidFill>
              <a:latin typeface="Arial"/>
              <a:ea typeface="Arial"/>
              <a:cs typeface="Arial"/>
              <a:sym typeface="Arial"/>
            </a:endParaRPr>
          </a:p>
        </p:txBody>
      </p:sp>
      <p:sp>
        <p:nvSpPr>
          <p:cNvPr id="16" name="Google Shape;868;p80">
            <a:extLst>
              <a:ext uri="{FF2B5EF4-FFF2-40B4-BE49-F238E27FC236}">
                <a16:creationId xmlns:a16="http://schemas.microsoft.com/office/drawing/2014/main" id="{2C0573C7-2ABA-584A-801D-FB3E63F6A998}"/>
              </a:ext>
            </a:extLst>
          </p:cNvPr>
          <p:cNvSpPr txBox="1"/>
          <p:nvPr/>
        </p:nvSpPr>
        <p:spPr>
          <a:xfrm>
            <a:off x="6586699" y="1876534"/>
            <a:ext cx="1888363" cy="623217"/>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zh-CN" altLang="en-US" sz="1200" dirty="0">
                <a:solidFill>
                  <a:schemeClr val="lt1"/>
                </a:solidFill>
                <a:latin typeface="Arial"/>
                <a:ea typeface="Arial"/>
                <a:cs typeface="Arial"/>
                <a:sym typeface="Arial"/>
              </a:rPr>
              <a:t>“</a:t>
            </a:r>
            <a:r>
              <a:rPr lang="en-US" altLang="zh-CN" sz="1200" dirty="0">
                <a:solidFill>
                  <a:schemeClr val="lt1"/>
                </a:solidFill>
                <a:latin typeface="Arial"/>
                <a:ea typeface="Arial"/>
                <a:cs typeface="Arial"/>
                <a:sym typeface="Arial"/>
              </a:rPr>
              <a:t>Buy Low Sell High</a:t>
            </a:r>
            <a:r>
              <a:rPr lang="zh-CN" altLang="en-US" sz="1200" dirty="0">
                <a:solidFill>
                  <a:schemeClr val="lt1"/>
                </a:solidFill>
                <a:latin typeface="Arial"/>
                <a:ea typeface="Arial"/>
                <a:cs typeface="Arial"/>
                <a:sym typeface="Arial"/>
              </a:rPr>
              <a:t>”</a:t>
            </a:r>
            <a:r>
              <a:rPr lang="en-US" altLang="zh-CN" sz="1200" dirty="0">
                <a:solidFill>
                  <a:schemeClr val="lt1"/>
                </a:solidFill>
                <a:latin typeface="Arial"/>
                <a:ea typeface="Arial"/>
                <a:cs typeface="Arial"/>
                <a:sym typeface="Arial"/>
              </a:rPr>
              <a:t> </a:t>
            </a:r>
          </a:p>
          <a:p>
            <a:pPr marL="0" marR="0" lvl="0" indent="0" algn="l" rtl="0">
              <a:lnSpc>
                <a:spcPct val="150000"/>
              </a:lnSpc>
              <a:spcBef>
                <a:spcPts val="0"/>
              </a:spcBef>
              <a:spcAft>
                <a:spcPts val="0"/>
              </a:spcAft>
              <a:buNone/>
            </a:pPr>
            <a:r>
              <a:rPr lang="en-US" altLang="zh-CN" sz="1200" dirty="0">
                <a:solidFill>
                  <a:schemeClr val="lt1"/>
                </a:solidFill>
                <a:latin typeface="Arial"/>
                <a:ea typeface="Arial"/>
                <a:cs typeface="Arial"/>
                <a:sym typeface="Arial"/>
              </a:rPr>
              <a:t>– decide when to trade</a:t>
            </a:r>
            <a:endParaRPr sz="1200" dirty="0">
              <a:solidFill>
                <a:schemeClr val="lt1"/>
              </a:solidFill>
              <a:latin typeface="Arial"/>
              <a:ea typeface="Arial"/>
              <a:cs typeface="Arial"/>
              <a:sym typeface="Arial"/>
            </a:endParaRPr>
          </a:p>
        </p:txBody>
      </p:sp>
      <p:sp>
        <p:nvSpPr>
          <p:cNvPr id="17" name="Google Shape;869;p80">
            <a:extLst>
              <a:ext uri="{FF2B5EF4-FFF2-40B4-BE49-F238E27FC236}">
                <a16:creationId xmlns:a16="http://schemas.microsoft.com/office/drawing/2014/main" id="{2E08EBE7-EFA8-0240-BD8C-1BE8F59A3579}"/>
              </a:ext>
            </a:extLst>
          </p:cNvPr>
          <p:cNvSpPr/>
          <p:nvPr/>
        </p:nvSpPr>
        <p:spPr>
          <a:xfrm>
            <a:off x="6004876" y="2887295"/>
            <a:ext cx="348272" cy="34827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Arial"/>
                <a:ea typeface="Arial"/>
                <a:cs typeface="Arial"/>
                <a:sym typeface="Arial"/>
              </a:rPr>
              <a:t>02</a:t>
            </a:r>
            <a:endParaRPr sz="1200">
              <a:solidFill>
                <a:schemeClr val="lt1"/>
              </a:solidFill>
              <a:latin typeface="Arial"/>
              <a:ea typeface="Arial"/>
              <a:cs typeface="Arial"/>
              <a:sym typeface="Arial"/>
            </a:endParaRPr>
          </a:p>
        </p:txBody>
      </p:sp>
      <p:sp>
        <p:nvSpPr>
          <p:cNvPr id="19" name="Google Shape;894;p82">
            <a:extLst>
              <a:ext uri="{FF2B5EF4-FFF2-40B4-BE49-F238E27FC236}">
                <a16:creationId xmlns:a16="http://schemas.microsoft.com/office/drawing/2014/main" id="{42F24DF8-3B57-BF40-A3B3-306B04A6FFF6}"/>
              </a:ext>
            </a:extLst>
          </p:cNvPr>
          <p:cNvSpPr txBox="1"/>
          <p:nvPr/>
        </p:nvSpPr>
        <p:spPr>
          <a:xfrm>
            <a:off x="6586699" y="1450847"/>
            <a:ext cx="1675785"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 sz="1800" b="0" cap="none" dirty="0">
                <a:solidFill>
                  <a:schemeClr val="lt1"/>
                </a:solidFill>
                <a:latin typeface="Arial"/>
                <a:ea typeface="Arial"/>
                <a:cs typeface="Arial"/>
                <a:sym typeface="Arial"/>
              </a:rPr>
              <a:t>Core Idea</a:t>
            </a:r>
            <a:endParaRPr sz="1800" b="0" i="0" u="none" strike="noStrike" cap="none" dirty="0">
              <a:solidFill>
                <a:schemeClr val="lt1"/>
              </a:solidFill>
              <a:latin typeface="Arial"/>
              <a:ea typeface="Arial"/>
              <a:cs typeface="Arial"/>
              <a:sym typeface="Arial"/>
            </a:endParaRPr>
          </a:p>
        </p:txBody>
      </p:sp>
      <p:sp>
        <p:nvSpPr>
          <p:cNvPr id="21" name="Google Shape;868;p80">
            <a:extLst>
              <a:ext uri="{FF2B5EF4-FFF2-40B4-BE49-F238E27FC236}">
                <a16:creationId xmlns:a16="http://schemas.microsoft.com/office/drawing/2014/main" id="{C0F2C30E-F814-7847-BD57-2465B5F6467D}"/>
              </a:ext>
            </a:extLst>
          </p:cNvPr>
          <p:cNvSpPr txBox="1"/>
          <p:nvPr/>
        </p:nvSpPr>
        <p:spPr>
          <a:xfrm>
            <a:off x="6586699" y="3267870"/>
            <a:ext cx="1888363" cy="623217"/>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US" sz="1200" dirty="0">
                <a:solidFill>
                  <a:schemeClr val="lt1"/>
                </a:solidFill>
              </a:rPr>
              <a:t>Decide trading volume based on absolute error</a:t>
            </a:r>
            <a:endParaRPr sz="1200" dirty="0">
              <a:solidFill>
                <a:schemeClr val="lt1"/>
              </a:solidFill>
              <a:latin typeface="Arial"/>
              <a:ea typeface="Arial"/>
              <a:cs typeface="Arial"/>
              <a:sym typeface="Arial"/>
            </a:endParaRPr>
          </a:p>
        </p:txBody>
      </p:sp>
      <p:sp>
        <p:nvSpPr>
          <p:cNvPr id="22" name="Google Shape;894;p82">
            <a:extLst>
              <a:ext uri="{FF2B5EF4-FFF2-40B4-BE49-F238E27FC236}">
                <a16:creationId xmlns:a16="http://schemas.microsoft.com/office/drawing/2014/main" id="{88B4CE9E-608E-2D45-BDFB-A501618C2DEA}"/>
              </a:ext>
            </a:extLst>
          </p:cNvPr>
          <p:cNvSpPr txBox="1"/>
          <p:nvPr/>
        </p:nvSpPr>
        <p:spPr>
          <a:xfrm>
            <a:off x="6586699" y="2842183"/>
            <a:ext cx="1675785"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 sz="1800" b="0" cap="none" dirty="0">
                <a:solidFill>
                  <a:schemeClr val="lt1"/>
                </a:solidFill>
                <a:latin typeface="Arial"/>
                <a:ea typeface="Arial"/>
                <a:cs typeface="Arial"/>
                <a:sym typeface="Arial"/>
              </a:rPr>
              <a:t>Volume</a:t>
            </a:r>
            <a:endParaRPr sz="1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7607445"/>
      </p:ext>
    </p:extLst>
  </p:cSld>
  <p:clrMapOvr>
    <a:masterClrMapping/>
  </p:clrMapOvr>
  <mc:AlternateContent xmlns:mc="http://schemas.openxmlformats.org/markup-compatibility/2006">
    <mc:Choice xmlns:p14="http://schemas.microsoft.com/office/powerpoint/2010/main" Requires="p14">
      <p:transition spd="slow" p14:dur="2000" advTm="14435"/>
    </mc:Choice>
    <mc:Fallback>
      <p:transition spd="slow" advTm="1443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p:nvPr/>
        </p:nvSpPr>
        <p:spPr>
          <a:xfrm>
            <a:off x="4100660" y="1819866"/>
            <a:ext cx="4958499" cy="1935594"/>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685800">
              <a:lnSpc>
                <a:spcPct val="150000"/>
              </a:lnSpc>
              <a:buClrTx/>
              <a:buNone/>
              <a:defRPr/>
            </a:pPr>
            <a:endParaRPr lang="en-US" altLang="zh-CN" sz="1200" dirty="0">
              <a:solidFill>
                <a:schemeClr val="bg1"/>
              </a:solidFill>
              <a:latin typeface="字魂58号-创中黑" panose="00000500000000000000" pitchFamily="2" charset="-122"/>
              <a:ea typeface="字魂58号-创中黑" panose="00000500000000000000" pitchFamily="2" charset="-122"/>
              <a:cs typeface="Arial" panose="020B0604020202020204" pitchFamily="34" charset="0"/>
            </a:endParaRPr>
          </a:p>
          <a:p>
            <a:pPr marL="0" indent="0" defTabSz="685800">
              <a:lnSpc>
                <a:spcPct val="150000"/>
              </a:lnSpc>
              <a:buClrTx/>
              <a:buNone/>
              <a:defRPr/>
            </a:pPr>
            <a:r>
              <a:rPr lang="zh-CN" altLang="en-US" sz="1200" i="1" dirty="0">
                <a:solidFill>
                  <a:schemeClr val="bg1"/>
                </a:solidFill>
                <a:latin typeface="Arial"/>
                <a:cs typeface="Arial"/>
              </a:rPr>
              <a:t>*</a:t>
            </a:r>
            <a:r>
              <a:rPr lang="en-US" altLang="zh-CN" sz="1200" i="1" dirty="0">
                <a:solidFill>
                  <a:schemeClr val="bg1"/>
                </a:solidFill>
                <a:latin typeface="Arial"/>
                <a:cs typeface="Arial"/>
              </a:rPr>
              <a:t>Money</a:t>
            </a:r>
            <a:r>
              <a:rPr lang="zh-CN" altLang="en-US" sz="1200" i="1" dirty="0">
                <a:solidFill>
                  <a:schemeClr val="bg1"/>
                </a:solidFill>
                <a:latin typeface="Arial"/>
                <a:cs typeface="Arial"/>
              </a:rPr>
              <a:t> </a:t>
            </a:r>
            <a:r>
              <a:rPr lang="en-US" altLang="zh-CN" sz="1200" i="1" dirty="0">
                <a:solidFill>
                  <a:schemeClr val="bg1"/>
                </a:solidFill>
                <a:latin typeface="Arial"/>
                <a:cs typeface="Arial"/>
              </a:rPr>
              <a:t>at</a:t>
            </a:r>
            <a:r>
              <a:rPr lang="zh-CN" altLang="en-US" sz="1200" i="1" dirty="0">
                <a:solidFill>
                  <a:schemeClr val="bg1"/>
                </a:solidFill>
                <a:latin typeface="Arial"/>
                <a:cs typeface="Arial"/>
              </a:rPr>
              <a:t> </a:t>
            </a:r>
            <a:r>
              <a:rPr lang="en-US" altLang="zh-CN" sz="1200" i="1" dirty="0">
                <a:solidFill>
                  <a:schemeClr val="bg1"/>
                </a:solidFill>
                <a:latin typeface="Arial"/>
                <a:cs typeface="Arial"/>
              </a:rPr>
              <a:t>risk</a:t>
            </a:r>
            <a:r>
              <a:rPr lang="zh-CN" altLang="en-US" sz="1200" i="1" dirty="0">
                <a:solidFill>
                  <a:schemeClr val="bg1"/>
                </a:solidFill>
                <a:latin typeface="Arial"/>
                <a:cs typeface="Arial"/>
              </a:rPr>
              <a:t> </a:t>
            </a:r>
            <a:r>
              <a:rPr lang="en-US" altLang="zh-CN" sz="1200" i="1" dirty="0">
                <a:solidFill>
                  <a:schemeClr val="bg1"/>
                </a:solidFill>
                <a:latin typeface="Arial"/>
                <a:cs typeface="Arial"/>
              </a:rPr>
              <a:t>–</a:t>
            </a:r>
            <a:r>
              <a:rPr lang="zh-CN" altLang="en-US" sz="1200" i="1" dirty="0">
                <a:solidFill>
                  <a:schemeClr val="bg1"/>
                </a:solidFill>
                <a:latin typeface="Arial"/>
                <a:cs typeface="Arial"/>
              </a:rPr>
              <a:t> </a:t>
            </a:r>
            <a:r>
              <a:rPr lang="en-US" altLang="zh-CN" sz="1200" i="1" dirty="0">
                <a:solidFill>
                  <a:schemeClr val="bg1"/>
                </a:solidFill>
                <a:latin typeface="Arial"/>
                <a:cs typeface="Arial"/>
              </a:rPr>
              <a:t>0.01</a:t>
            </a:r>
            <a:r>
              <a:rPr lang="zh-CN" altLang="en-US" sz="1200" i="1" dirty="0">
                <a:solidFill>
                  <a:schemeClr val="bg1"/>
                </a:solidFill>
                <a:latin typeface="Arial"/>
                <a:cs typeface="Arial"/>
              </a:rPr>
              <a:t> </a:t>
            </a:r>
            <a:r>
              <a:rPr lang="en-US" altLang="zh-CN" sz="1200" i="1" dirty="0">
                <a:solidFill>
                  <a:schemeClr val="bg1"/>
                </a:solidFill>
                <a:latin typeface="Arial"/>
                <a:cs typeface="Arial"/>
              </a:rPr>
              <a:t>(SD of Residual)</a:t>
            </a:r>
          </a:p>
          <a:p>
            <a:pPr marL="0" indent="0" defTabSz="685800">
              <a:lnSpc>
                <a:spcPct val="150000"/>
              </a:lnSpc>
              <a:buClrTx/>
              <a:buNone/>
              <a:defRPr/>
            </a:pPr>
            <a:r>
              <a:rPr lang="zh-CN" altLang="en-US" sz="1200" i="1" dirty="0">
                <a:solidFill>
                  <a:schemeClr val="bg1"/>
                </a:solidFill>
                <a:latin typeface="Arial"/>
                <a:cs typeface="Arial"/>
              </a:rPr>
              <a:t>*</a:t>
            </a:r>
            <a:r>
              <a:rPr lang="en-US" altLang="zh-CN" sz="1200" i="1" dirty="0">
                <a:solidFill>
                  <a:schemeClr val="bg1"/>
                </a:solidFill>
                <a:latin typeface="Arial"/>
                <a:cs typeface="Arial"/>
              </a:rPr>
              <a:t>Cents</a:t>
            </a:r>
            <a:r>
              <a:rPr lang="zh-CN" altLang="en-US" sz="1200" i="1" dirty="0">
                <a:solidFill>
                  <a:schemeClr val="bg1"/>
                </a:solidFill>
                <a:latin typeface="Arial"/>
                <a:cs typeface="Arial"/>
              </a:rPr>
              <a:t> </a:t>
            </a:r>
            <a:r>
              <a:rPr lang="en-US" altLang="zh-CN" sz="1200" i="1" dirty="0">
                <a:solidFill>
                  <a:schemeClr val="bg1"/>
                </a:solidFill>
                <a:latin typeface="Arial"/>
                <a:cs typeface="Arial"/>
              </a:rPr>
              <a:t>at</a:t>
            </a:r>
            <a:r>
              <a:rPr lang="zh-CN" altLang="en-US" sz="1200" i="1" dirty="0">
                <a:solidFill>
                  <a:schemeClr val="bg1"/>
                </a:solidFill>
                <a:latin typeface="Arial"/>
                <a:cs typeface="Arial"/>
              </a:rPr>
              <a:t> </a:t>
            </a:r>
            <a:r>
              <a:rPr lang="en-US" altLang="zh-CN" sz="1200" i="1" dirty="0">
                <a:solidFill>
                  <a:schemeClr val="bg1"/>
                </a:solidFill>
                <a:latin typeface="Arial"/>
                <a:cs typeface="Arial"/>
              </a:rPr>
              <a:t>risk</a:t>
            </a:r>
            <a:r>
              <a:rPr lang="zh-CN" altLang="en-US" sz="1200" i="1" dirty="0">
                <a:solidFill>
                  <a:schemeClr val="bg1"/>
                </a:solidFill>
                <a:latin typeface="Arial"/>
                <a:cs typeface="Arial"/>
              </a:rPr>
              <a:t> </a:t>
            </a:r>
            <a:r>
              <a:rPr lang="en-US" altLang="zh-CN" sz="1200" i="1" dirty="0">
                <a:solidFill>
                  <a:schemeClr val="bg1"/>
                </a:solidFill>
                <a:latin typeface="Arial"/>
                <a:cs typeface="Arial"/>
              </a:rPr>
              <a:t>–</a:t>
            </a:r>
            <a:r>
              <a:rPr lang="zh-CN" altLang="en-US" sz="1200" i="1" dirty="0">
                <a:solidFill>
                  <a:schemeClr val="bg1"/>
                </a:solidFill>
                <a:latin typeface="Arial"/>
                <a:cs typeface="Arial"/>
              </a:rPr>
              <a:t> </a:t>
            </a:r>
            <a:r>
              <a:rPr lang="en-US" altLang="zh-CN" sz="1200" i="1" dirty="0">
                <a:solidFill>
                  <a:schemeClr val="bg1"/>
                </a:solidFill>
                <a:latin typeface="Arial"/>
                <a:cs typeface="Arial"/>
              </a:rPr>
              <a:t>Difference</a:t>
            </a:r>
            <a:r>
              <a:rPr lang="zh-CN" altLang="en-US" sz="1200" i="1" dirty="0">
                <a:solidFill>
                  <a:schemeClr val="bg1"/>
                </a:solidFill>
                <a:latin typeface="Arial"/>
                <a:cs typeface="Arial"/>
              </a:rPr>
              <a:t> </a:t>
            </a:r>
            <a:r>
              <a:rPr lang="en-US" altLang="zh-CN" sz="1200" i="1" dirty="0">
                <a:solidFill>
                  <a:schemeClr val="bg1"/>
                </a:solidFill>
                <a:latin typeface="Arial"/>
                <a:cs typeface="Arial"/>
              </a:rPr>
              <a:t>between</a:t>
            </a:r>
            <a:r>
              <a:rPr lang="zh-CN" altLang="en-US" sz="1200" i="1" dirty="0">
                <a:solidFill>
                  <a:schemeClr val="bg1"/>
                </a:solidFill>
                <a:latin typeface="Arial"/>
                <a:cs typeface="Arial"/>
              </a:rPr>
              <a:t> </a:t>
            </a:r>
            <a:r>
              <a:rPr lang="en-US" altLang="zh-CN" sz="1200" i="1" dirty="0">
                <a:solidFill>
                  <a:schemeClr val="bg1"/>
                </a:solidFill>
                <a:latin typeface="Arial"/>
                <a:cs typeface="Arial"/>
              </a:rPr>
              <a:t>predicted</a:t>
            </a:r>
            <a:r>
              <a:rPr lang="zh-CN" altLang="en-US" sz="1200" i="1" dirty="0">
                <a:solidFill>
                  <a:schemeClr val="bg1"/>
                </a:solidFill>
                <a:latin typeface="Arial"/>
                <a:cs typeface="Arial"/>
              </a:rPr>
              <a:t> </a:t>
            </a:r>
            <a:r>
              <a:rPr lang="en-US" altLang="zh-CN" sz="1200" i="1" dirty="0">
                <a:solidFill>
                  <a:schemeClr val="bg1"/>
                </a:solidFill>
                <a:latin typeface="Arial"/>
                <a:cs typeface="Arial"/>
              </a:rPr>
              <a:t>price</a:t>
            </a:r>
            <a:r>
              <a:rPr lang="zh-CN" altLang="en-US" sz="1200" i="1" dirty="0">
                <a:solidFill>
                  <a:schemeClr val="bg1"/>
                </a:solidFill>
                <a:latin typeface="Arial"/>
                <a:cs typeface="Arial"/>
              </a:rPr>
              <a:t> </a:t>
            </a:r>
            <a:r>
              <a:rPr lang="en-US" altLang="zh-CN" sz="1200" i="1" dirty="0">
                <a:solidFill>
                  <a:schemeClr val="bg1"/>
                </a:solidFill>
                <a:latin typeface="Arial"/>
                <a:cs typeface="Arial"/>
              </a:rPr>
              <a:t>and</a:t>
            </a:r>
            <a:r>
              <a:rPr lang="zh-CN" altLang="en-US" sz="1200" i="1" dirty="0">
                <a:solidFill>
                  <a:schemeClr val="bg1"/>
                </a:solidFill>
                <a:latin typeface="Arial"/>
                <a:cs typeface="Arial"/>
              </a:rPr>
              <a:t> </a:t>
            </a:r>
            <a:r>
              <a:rPr lang="en-US" altLang="zh-CN" sz="1200" i="1" dirty="0">
                <a:solidFill>
                  <a:schemeClr val="bg1"/>
                </a:solidFill>
                <a:latin typeface="Arial"/>
                <a:cs typeface="Arial"/>
              </a:rPr>
              <a:t>actual</a:t>
            </a:r>
            <a:r>
              <a:rPr lang="zh-CN" altLang="en-US" sz="1200" i="1" dirty="0">
                <a:solidFill>
                  <a:schemeClr val="bg1"/>
                </a:solidFill>
                <a:latin typeface="Arial"/>
                <a:cs typeface="Arial"/>
              </a:rPr>
              <a:t> </a:t>
            </a:r>
            <a:r>
              <a:rPr lang="en-US" altLang="zh-CN" sz="1200" i="1" dirty="0">
                <a:solidFill>
                  <a:schemeClr val="bg1"/>
                </a:solidFill>
                <a:latin typeface="Arial"/>
                <a:cs typeface="Arial"/>
              </a:rPr>
              <a:t>price</a:t>
            </a:r>
          </a:p>
          <a:p>
            <a:pPr marL="0" indent="0" defTabSz="685800">
              <a:lnSpc>
                <a:spcPct val="150000"/>
              </a:lnSpc>
              <a:buClrTx/>
              <a:buNone/>
              <a:defRPr/>
            </a:pPr>
            <a:endParaRPr lang="en-US" altLang="zh-CN" sz="1200" i="1" dirty="0">
              <a:solidFill>
                <a:schemeClr val="bg1"/>
              </a:solidFill>
              <a:latin typeface="Arial"/>
              <a:cs typeface="Arial"/>
            </a:endParaRPr>
          </a:p>
          <a:p>
            <a:pPr marL="0" indent="0" defTabSz="685800">
              <a:lnSpc>
                <a:spcPct val="150000"/>
              </a:lnSpc>
              <a:buClrTx/>
              <a:buNone/>
              <a:defRPr/>
            </a:pPr>
            <a:endParaRPr lang="en-US" altLang="zh-CN" sz="1200" dirty="0">
              <a:solidFill>
                <a:schemeClr val="bg1"/>
              </a:solidFill>
              <a:latin typeface="字魂58号-创中黑" panose="00000500000000000000" pitchFamily="2" charset="-122"/>
              <a:ea typeface="字魂58号-创中黑" panose="00000500000000000000" pitchFamily="2" charset="-122"/>
              <a:cs typeface="Arial" panose="020B0604020202020204" pitchFamily="34" charset="0"/>
            </a:endParaRPr>
          </a:p>
          <a:p>
            <a:pPr marL="0" indent="0" defTabSz="685800">
              <a:lnSpc>
                <a:spcPct val="150000"/>
              </a:lnSpc>
              <a:buClrTx/>
              <a:buNone/>
              <a:defRPr/>
            </a:pPr>
            <a:endParaRPr lang="en-US" altLang="zh-CN" sz="1200" dirty="0">
              <a:solidFill>
                <a:schemeClr val="bg1"/>
              </a:solidFill>
              <a:latin typeface="字魂58号-创中黑" panose="00000500000000000000" pitchFamily="2" charset="-122"/>
              <a:ea typeface="字魂58号-创中黑" panose="00000500000000000000" pitchFamily="2" charset="-122"/>
              <a:cs typeface="Arial" panose="020B0604020202020204" pitchFamily="34" charset="0"/>
            </a:endParaRPr>
          </a:p>
        </p:txBody>
      </p:sp>
      <p:sp>
        <p:nvSpPr>
          <p:cNvPr id="2" name="矩形 1"/>
          <p:cNvSpPr/>
          <p:nvPr/>
        </p:nvSpPr>
        <p:spPr>
          <a:xfrm>
            <a:off x="499586" y="367189"/>
            <a:ext cx="442913" cy="442913"/>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5" name="文本框 24"/>
          <p:cNvSpPr txBox="1"/>
          <p:nvPr/>
        </p:nvSpPr>
        <p:spPr>
          <a:xfrm>
            <a:off x="1032987" y="367189"/>
            <a:ext cx="5788764" cy="461665"/>
          </a:xfrm>
          <a:prstGeom prst="rect">
            <a:avLst/>
          </a:prstGeom>
          <a:noFill/>
        </p:spPr>
        <p:txBody>
          <a:bodyPr wrap="none" rtlCol="0">
            <a:spAutoFit/>
          </a:bodyPr>
          <a:lstStyle/>
          <a:p>
            <a:r>
              <a:rPr lang="en-US" altLang="zh-CN" sz="2400" dirty="0">
                <a:solidFill>
                  <a:schemeClr val="bg1"/>
                </a:solidFill>
                <a:latin typeface="字魂58号-创中黑" panose="00000500000000000000" pitchFamily="2" charset="-122"/>
                <a:ea typeface="字魂58号-创中黑" panose="00000500000000000000" pitchFamily="2" charset="-122"/>
              </a:rPr>
              <a:t>Decision - Capital</a:t>
            </a:r>
            <a:r>
              <a:rPr lang="zh-CN" altLang="en-US" sz="2400" dirty="0">
                <a:solidFill>
                  <a:schemeClr val="bg1"/>
                </a:solidFill>
                <a:latin typeface="字魂58号-创中黑" panose="00000500000000000000" pitchFamily="2" charset="-122"/>
                <a:ea typeface="字魂58号-创中黑" panose="00000500000000000000" pitchFamily="2" charset="-122"/>
              </a:rPr>
              <a:t> </a:t>
            </a:r>
            <a:r>
              <a:rPr lang="en-US" altLang="zh-CN" sz="2400" dirty="0">
                <a:solidFill>
                  <a:schemeClr val="bg1"/>
                </a:solidFill>
                <a:latin typeface="字魂58号-创中黑" panose="00000500000000000000" pitchFamily="2" charset="-122"/>
                <a:ea typeface="字魂58号-创中黑" panose="00000500000000000000" pitchFamily="2" charset="-122"/>
              </a:rPr>
              <a:t>&amp;</a:t>
            </a:r>
            <a:r>
              <a:rPr lang="zh-CN" altLang="en-US" sz="2400" dirty="0">
                <a:solidFill>
                  <a:schemeClr val="bg1"/>
                </a:solidFill>
                <a:latin typeface="字魂58号-创中黑" panose="00000500000000000000" pitchFamily="2" charset="-122"/>
                <a:ea typeface="字魂58号-创中黑" panose="00000500000000000000" pitchFamily="2" charset="-122"/>
              </a:rPr>
              <a:t> </a:t>
            </a:r>
            <a:r>
              <a:rPr lang="en-US" altLang="zh-CN" sz="2400" dirty="0">
                <a:solidFill>
                  <a:schemeClr val="bg1"/>
                </a:solidFill>
                <a:latin typeface="字魂58号-创中黑" panose="00000500000000000000" pitchFamily="2" charset="-122"/>
                <a:ea typeface="字魂58号-创中黑" panose="00000500000000000000" pitchFamily="2" charset="-122"/>
              </a:rPr>
              <a:t>Risk</a:t>
            </a:r>
            <a:r>
              <a:rPr lang="zh-CN" altLang="en-US" sz="2400" dirty="0">
                <a:solidFill>
                  <a:schemeClr val="bg1"/>
                </a:solidFill>
                <a:latin typeface="字魂58号-创中黑" panose="00000500000000000000" pitchFamily="2" charset="-122"/>
                <a:ea typeface="字魂58号-创中黑" panose="00000500000000000000" pitchFamily="2" charset="-122"/>
              </a:rPr>
              <a:t> </a:t>
            </a:r>
            <a:r>
              <a:rPr lang="en-US" altLang="zh-CN" sz="2400" dirty="0">
                <a:solidFill>
                  <a:schemeClr val="bg1"/>
                </a:solidFill>
                <a:latin typeface="字魂58号-创中黑" panose="00000500000000000000" pitchFamily="2" charset="-122"/>
                <a:ea typeface="字魂58号-创中黑" panose="00000500000000000000" pitchFamily="2" charset="-122"/>
              </a:rPr>
              <a:t>Management</a:t>
            </a:r>
            <a:endParaRPr lang="zh-CN" altLang="en-US" sz="2400" dirty="0">
              <a:solidFill>
                <a:schemeClr val="bg1"/>
              </a:solidFill>
              <a:latin typeface="字魂58号-创中黑" panose="00000500000000000000" pitchFamily="2" charset="-122"/>
              <a:ea typeface="字魂58号-创中黑" panose="00000500000000000000" pitchFamily="2" charset="-122"/>
            </a:endParaRPr>
          </a:p>
        </p:txBody>
      </p:sp>
      <p:sp>
        <p:nvSpPr>
          <p:cNvPr id="26" name="圆角矩形 6">
            <a:extLst>
              <a:ext uri="{FF2B5EF4-FFF2-40B4-BE49-F238E27FC236}">
                <a16:creationId xmlns:a16="http://schemas.microsoft.com/office/drawing/2014/main" id="{8D6A0CE0-4A55-5748-B09A-9BEF735054B9}"/>
              </a:ext>
            </a:extLst>
          </p:cNvPr>
          <p:cNvSpPr/>
          <p:nvPr/>
        </p:nvSpPr>
        <p:spPr>
          <a:xfrm>
            <a:off x="1793023" y="1468425"/>
            <a:ext cx="965624" cy="891852"/>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zh-CN" dirty="0">
                <a:solidFill>
                  <a:schemeClr val="bg1"/>
                </a:solidFill>
                <a:latin typeface="字魂58号-创中黑" panose="00000500000000000000" pitchFamily="2" charset="-122"/>
                <a:ea typeface="字魂58号-创中黑" panose="00000500000000000000" pitchFamily="2" charset="-122"/>
              </a:rPr>
              <a:t>Total</a:t>
            </a:r>
            <a:r>
              <a:rPr lang="zh-CN" altLang="en-US" dirty="0">
                <a:solidFill>
                  <a:schemeClr val="bg1"/>
                </a:solidFill>
                <a:latin typeface="字魂58号-创中黑" panose="00000500000000000000" pitchFamily="2" charset="-122"/>
                <a:ea typeface="字魂58号-创中黑" panose="00000500000000000000" pitchFamily="2" charset="-122"/>
              </a:rPr>
              <a:t> </a:t>
            </a:r>
            <a:r>
              <a:rPr lang="en-US" altLang="zh-CN" dirty="0">
                <a:solidFill>
                  <a:schemeClr val="bg1"/>
                </a:solidFill>
                <a:latin typeface="字魂58号-创中黑" panose="00000500000000000000" pitchFamily="2" charset="-122"/>
                <a:ea typeface="字魂58号-创中黑" panose="00000500000000000000" pitchFamily="2" charset="-122"/>
              </a:rPr>
              <a:t>Risk</a:t>
            </a:r>
            <a:endParaRPr lang="en-US" altLang="zh-CN" kern="1200" dirty="0">
              <a:solidFill>
                <a:schemeClr val="bg1"/>
              </a:solidFill>
              <a:latin typeface="字魂58号-创中黑" panose="00000500000000000000" pitchFamily="2" charset="-122"/>
              <a:ea typeface="字魂58号-创中黑" panose="00000500000000000000" pitchFamily="2" charset="-122"/>
            </a:endParaRPr>
          </a:p>
        </p:txBody>
      </p:sp>
      <p:sp>
        <p:nvSpPr>
          <p:cNvPr id="28" name="圆角矩形 6">
            <a:extLst>
              <a:ext uri="{FF2B5EF4-FFF2-40B4-BE49-F238E27FC236}">
                <a16:creationId xmlns:a16="http://schemas.microsoft.com/office/drawing/2014/main" id="{7217D186-A5E5-B248-A08C-07D1BDE10A28}"/>
              </a:ext>
            </a:extLst>
          </p:cNvPr>
          <p:cNvSpPr/>
          <p:nvPr/>
        </p:nvSpPr>
        <p:spPr>
          <a:xfrm>
            <a:off x="2758647" y="2614631"/>
            <a:ext cx="965624" cy="964579"/>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zh-CN" dirty="0">
                <a:solidFill>
                  <a:schemeClr val="bg1"/>
                </a:solidFill>
                <a:latin typeface="字魂58号-创中黑" panose="00000500000000000000" pitchFamily="2" charset="-122"/>
                <a:ea typeface="字魂58号-创中黑" panose="00000500000000000000" pitchFamily="2" charset="-122"/>
              </a:rPr>
              <a:t>Account</a:t>
            </a:r>
            <a:r>
              <a:rPr lang="zh-CN" altLang="en-US" sz="1500" dirty="0">
                <a:solidFill>
                  <a:schemeClr val="bg1"/>
                </a:solidFill>
                <a:latin typeface="字魂58号-创中黑" panose="00000500000000000000" pitchFamily="2" charset="-122"/>
                <a:ea typeface="字魂58号-创中黑" panose="00000500000000000000" pitchFamily="2" charset="-122"/>
              </a:rPr>
              <a:t> </a:t>
            </a:r>
            <a:endParaRPr lang="en-US" altLang="zh-CN" sz="1500" dirty="0">
              <a:solidFill>
                <a:schemeClr val="bg1"/>
              </a:solidFill>
              <a:latin typeface="字魂58号-创中黑" panose="00000500000000000000" pitchFamily="2" charset="-122"/>
              <a:ea typeface="字魂58号-创中黑" panose="00000500000000000000" pitchFamily="2" charset="-122"/>
            </a:endParaRPr>
          </a:p>
          <a:p>
            <a:pPr algn="ctr" defTabSz="685800">
              <a:buClrTx/>
              <a:defRPr/>
            </a:pPr>
            <a:r>
              <a:rPr lang="en-US" altLang="zh-CN" dirty="0">
                <a:solidFill>
                  <a:schemeClr val="bg1"/>
                </a:solidFill>
                <a:latin typeface="字魂58号-创中黑" panose="00000500000000000000" pitchFamily="2" charset="-122"/>
                <a:ea typeface="字魂58号-创中黑" panose="00000500000000000000" pitchFamily="2" charset="-122"/>
              </a:rPr>
              <a:t>Risk</a:t>
            </a:r>
            <a:endParaRPr lang="en-US" altLang="zh-CN" kern="1200" dirty="0">
              <a:solidFill>
                <a:schemeClr val="bg1"/>
              </a:solidFill>
              <a:latin typeface="字魂58号-创中黑" panose="00000500000000000000" pitchFamily="2" charset="-122"/>
              <a:ea typeface="字魂58号-创中黑" panose="00000500000000000000" pitchFamily="2" charset="-122"/>
            </a:endParaRPr>
          </a:p>
        </p:txBody>
      </p:sp>
      <p:sp>
        <p:nvSpPr>
          <p:cNvPr id="29" name="圆角矩形 6">
            <a:extLst>
              <a:ext uri="{FF2B5EF4-FFF2-40B4-BE49-F238E27FC236}">
                <a16:creationId xmlns:a16="http://schemas.microsoft.com/office/drawing/2014/main" id="{FA9A4A93-7BF6-5D4D-AE3A-99CF83A9A1DF}"/>
              </a:ext>
            </a:extLst>
          </p:cNvPr>
          <p:cNvSpPr/>
          <p:nvPr/>
        </p:nvSpPr>
        <p:spPr>
          <a:xfrm>
            <a:off x="827399" y="2614631"/>
            <a:ext cx="965624" cy="964579"/>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zh-CN" dirty="0">
                <a:solidFill>
                  <a:schemeClr val="bg1"/>
                </a:solidFill>
                <a:latin typeface="字魂58号-创中黑" panose="00000500000000000000" pitchFamily="2" charset="-122"/>
                <a:ea typeface="字魂58号-创中黑" panose="00000500000000000000" pitchFamily="2" charset="-122"/>
              </a:rPr>
              <a:t>Trade</a:t>
            </a:r>
            <a:r>
              <a:rPr lang="zh-CN" altLang="en-US" dirty="0">
                <a:solidFill>
                  <a:schemeClr val="bg1"/>
                </a:solidFill>
                <a:latin typeface="字魂58号-创中黑" panose="00000500000000000000" pitchFamily="2" charset="-122"/>
                <a:ea typeface="字魂58号-创中黑" panose="00000500000000000000" pitchFamily="2" charset="-122"/>
              </a:rPr>
              <a:t> </a:t>
            </a:r>
            <a:r>
              <a:rPr lang="en-US" altLang="zh-CN" dirty="0">
                <a:solidFill>
                  <a:schemeClr val="bg1"/>
                </a:solidFill>
                <a:latin typeface="字魂58号-创中黑" panose="00000500000000000000" pitchFamily="2" charset="-122"/>
                <a:ea typeface="字魂58号-创中黑" panose="00000500000000000000" pitchFamily="2" charset="-122"/>
              </a:rPr>
              <a:t>Risk</a:t>
            </a:r>
            <a:endParaRPr lang="en-US" altLang="zh-CN" kern="1200" dirty="0">
              <a:solidFill>
                <a:schemeClr val="bg1"/>
              </a:solidFill>
              <a:latin typeface="字魂58号-创中黑" panose="00000500000000000000" pitchFamily="2" charset="-122"/>
              <a:ea typeface="字魂58号-创中黑" panose="00000500000000000000" pitchFamily="2" charset="-122"/>
            </a:endParaRPr>
          </a:p>
        </p:txBody>
      </p:sp>
      <p:cxnSp>
        <p:nvCxnSpPr>
          <p:cNvPr id="30" name="Straight Arrow Connector 29">
            <a:extLst>
              <a:ext uri="{FF2B5EF4-FFF2-40B4-BE49-F238E27FC236}">
                <a16:creationId xmlns:a16="http://schemas.microsoft.com/office/drawing/2014/main" id="{FE1E1EB8-FDCA-294D-B8C3-5E49688826AA}"/>
              </a:ext>
            </a:extLst>
          </p:cNvPr>
          <p:cNvCxnSpPr>
            <a:stCxn id="26" idx="2"/>
            <a:endCxn id="29" idx="3"/>
          </p:cNvCxnSpPr>
          <p:nvPr/>
        </p:nvCxnSpPr>
        <p:spPr>
          <a:xfrm flipH="1">
            <a:off x="1793022" y="2360277"/>
            <a:ext cx="482813" cy="7366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29BC8716-2FC0-3A4F-8F51-48D1E879E658}"/>
              </a:ext>
            </a:extLst>
          </p:cNvPr>
          <p:cNvCxnSpPr>
            <a:stCxn id="26" idx="2"/>
            <a:endCxn id="28" idx="1"/>
          </p:cNvCxnSpPr>
          <p:nvPr/>
        </p:nvCxnSpPr>
        <p:spPr>
          <a:xfrm>
            <a:off x="2275835" y="2360277"/>
            <a:ext cx="482812" cy="7366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076904-37AD-AF4B-9829-5108587BE573}"/>
                  </a:ext>
                </a:extLst>
              </p:cNvPr>
              <p:cNvSpPr/>
              <p:nvPr/>
            </p:nvSpPr>
            <p:spPr>
              <a:xfrm>
                <a:off x="4033776" y="1376465"/>
                <a:ext cx="4152612" cy="501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𝐼𝑑𝑒𝑎𝑙</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𝑉𝑜𝑙𝑢𝑚𝑒</m:t>
                      </m:r>
                      <m:r>
                        <a:rPr lang="en-US" i="1" smtClean="0">
                          <a:solidFill>
                            <a:schemeClr val="bg1"/>
                          </a:solidFill>
                          <a:latin typeface="Cambria Math" panose="02040503050406030204" pitchFamily="18" charset="0"/>
                        </a:rPr>
                        <m:t>= </m:t>
                      </m:r>
                      <m:f>
                        <m:fPr>
                          <m:ctrlPr>
                            <a:rPr lang="en-HK"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𝑇𝑟𝑎𝑑𝑒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𝑅𝑖𝑠𝑘</m:t>
                          </m:r>
                        </m:num>
                        <m:den>
                          <m:r>
                            <a:rPr lang="en-US" i="1">
                              <a:solidFill>
                                <a:schemeClr val="bg1"/>
                              </a:solidFill>
                              <a:latin typeface="Cambria Math" panose="02040503050406030204" pitchFamily="18" charset="0"/>
                            </a:rPr>
                            <m:t>𝐴𝑐𝑐𝑜𝑢𝑛𝑡</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𝑅𝑖𝑠𝑘</m:t>
                          </m:r>
                        </m:den>
                      </m:f>
                      <m:r>
                        <a:rPr lang="en-US" i="1">
                          <a:solidFill>
                            <a:schemeClr val="bg1"/>
                          </a:solidFill>
                          <a:latin typeface="Cambria Math" panose="02040503050406030204" pitchFamily="18" charset="0"/>
                        </a:rPr>
                        <m:t>≈</m:t>
                      </m:r>
                      <m:f>
                        <m:fPr>
                          <m:ctrlPr>
                            <a:rPr lang="en-HK"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𝑀𝑜𝑛𝑒𝑦</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𝑎𝑡</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𝑅𝑖𝑠𝑘</m:t>
                          </m:r>
                          <m:r>
                            <a:rPr lang="en-US" i="1">
                              <a:solidFill>
                                <a:schemeClr val="bg1"/>
                              </a:solidFill>
                              <a:latin typeface="Cambria Math" panose="02040503050406030204" pitchFamily="18" charset="0"/>
                            </a:rPr>
                            <m:t>∗</m:t>
                          </m:r>
                        </m:num>
                        <m:den>
                          <m:r>
                            <a:rPr lang="en-US" i="1">
                              <a:solidFill>
                                <a:schemeClr val="bg1"/>
                              </a:solidFill>
                              <a:latin typeface="Cambria Math" panose="02040503050406030204" pitchFamily="18" charset="0"/>
                            </a:rPr>
                            <m:t>𝐶𝑒𝑛𝑡𝑠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𝑎𝑡</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𝑅𝑖𝑠𝑘</m:t>
                          </m:r>
                          <m:r>
                            <a:rPr lang="en-US" i="1">
                              <a:solidFill>
                                <a:schemeClr val="bg1"/>
                              </a:solidFill>
                              <a:latin typeface="Cambria Math" panose="02040503050406030204" pitchFamily="18" charset="0"/>
                            </a:rPr>
                            <m:t>∗</m:t>
                          </m:r>
                        </m:den>
                      </m:f>
                    </m:oMath>
                  </m:oMathPara>
                </a14:m>
                <a:endParaRPr lang="en-HK" dirty="0">
                  <a:solidFill>
                    <a:schemeClr val="bg1"/>
                  </a:solidFill>
                </a:endParaRPr>
              </a:p>
            </p:txBody>
          </p:sp>
        </mc:Choice>
        <mc:Fallback xmlns="">
          <p:sp>
            <p:nvSpPr>
              <p:cNvPr id="4" name="Rectangle 3">
                <a:extLst>
                  <a:ext uri="{FF2B5EF4-FFF2-40B4-BE49-F238E27FC236}">
                    <a16:creationId xmlns:a16="http://schemas.microsoft.com/office/drawing/2014/main" id="{EB076904-37AD-AF4B-9829-5108587BE573}"/>
                  </a:ext>
                </a:extLst>
              </p:cNvPr>
              <p:cNvSpPr>
                <a:spLocks noRot="1" noChangeAspect="1" noMove="1" noResize="1" noEditPoints="1" noAdjustHandles="1" noChangeArrowheads="1" noChangeShapeType="1" noTextEdit="1"/>
              </p:cNvSpPr>
              <p:nvPr/>
            </p:nvSpPr>
            <p:spPr>
              <a:xfrm>
                <a:off x="4033776" y="1376465"/>
                <a:ext cx="4152612" cy="501419"/>
              </a:xfrm>
              <a:prstGeom prst="rect">
                <a:avLst/>
              </a:prstGeom>
              <a:blipFill>
                <a:blip r:embed="rId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B93783B-E603-1A44-8A8D-85CB44D0E760}"/>
                  </a:ext>
                </a:extLst>
              </p:cNvPr>
              <p:cNvSpPr/>
              <p:nvPr/>
            </p:nvSpPr>
            <p:spPr>
              <a:xfrm>
                <a:off x="4033776" y="3265617"/>
                <a:ext cx="4559260" cy="530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𝐸𝑠𝑡𝑖𝑚𝑎𝑡𝑒𝑑</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𝑉𝑜𝑙𝑢𝑚𝑒</m:t>
                      </m:r>
                      <m:r>
                        <a:rPr lang="en-US">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𝑅𝑖𝑠𝑘</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𝑅𝑎𝑡𝑖𝑜</m:t>
                          </m:r>
                        </m:num>
                        <m:den>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𝑃𝑟𝑒𝑑𝑖𝑐𝑡𝑒𝑑</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𝑃𝑟𝑖𝑐𝑒</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𝐴𝑐𝑡𝑢𝑎𝑙</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𝑃𝑟𝑖𝑐𝑒</m:t>
                              </m:r>
                            </m:e>
                          </m:d>
                        </m:den>
                      </m:f>
                    </m:oMath>
                  </m:oMathPara>
                </a14:m>
                <a:endParaRPr lang="en-US" dirty="0">
                  <a:solidFill>
                    <a:schemeClr val="bg1"/>
                  </a:solidFill>
                </a:endParaRPr>
              </a:p>
            </p:txBody>
          </p:sp>
        </mc:Choice>
        <mc:Fallback xmlns="">
          <p:sp>
            <p:nvSpPr>
              <p:cNvPr id="5" name="Rectangle 4">
                <a:extLst>
                  <a:ext uri="{FF2B5EF4-FFF2-40B4-BE49-F238E27FC236}">
                    <a16:creationId xmlns:a16="http://schemas.microsoft.com/office/drawing/2014/main" id="{AB93783B-E603-1A44-8A8D-85CB44D0E760}"/>
                  </a:ext>
                </a:extLst>
              </p:cNvPr>
              <p:cNvSpPr>
                <a:spLocks noRot="1" noChangeAspect="1" noMove="1" noResize="1" noEditPoints="1" noAdjustHandles="1" noChangeArrowheads="1" noChangeShapeType="1" noTextEdit="1"/>
              </p:cNvSpPr>
              <p:nvPr/>
            </p:nvSpPr>
            <p:spPr>
              <a:xfrm>
                <a:off x="4033776" y="3265617"/>
                <a:ext cx="4559260" cy="530210"/>
              </a:xfrm>
              <a:prstGeom prst="rect">
                <a:avLst/>
              </a:prstGeom>
              <a:blipFill>
                <a:blip r:embed="rId4"/>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3734444124"/>
      </p:ext>
    </p:extLst>
  </p:cSld>
  <p:clrMapOvr>
    <a:masterClrMapping/>
  </p:clrMapOvr>
  <mc:AlternateContent xmlns:mc="http://schemas.openxmlformats.org/markup-compatibility/2006">
    <mc:Choice xmlns:p14="http://schemas.microsoft.com/office/powerpoint/2010/main" Requires="p14">
      <p:transition spd="slow" p14:dur="2000" advTm="23369"/>
    </mc:Choice>
    <mc:Fallback>
      <p:transition spd="slow" advTm="233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C9B16C8-8A25-1B42-A0E8-5AA7E5ACB98B}"/>
              </a:ext>
            </a:extLst>
          </p:cNvPr>
          <p:cNvPicPr>
            <a:picLocks noChangeAspect="1"/>
          </p:cNvPicPr>
          <p:nvPr/>
        </p:nvPicPr>
        <p:blipFill>
          <a:blip r:embed="rId4"/>
          <a:stretch>
            <a:fillRect/>
          </a:stretch>
        </p:blipFill>
        <p:spPr>
          <a:xfrm>
            <a:off x="787179" y="120035"/>
            <a:ext cx="7021002" cy="2236455"/>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68E4264-0AC9-334F-87D4-DF01A0BF5349}"/>
              </a:ext>
            </a:extLst>
          </p:cNvPr>
          <p:cNvPicPr>
            <a:picLocks noChangeAspect="1"/>
          </p:cNvPicPr>
          <p:nvPr/>
        </p:nvPicPr>
        <p:blipFill>
          <a:blip r:embed="rId5"/>
          <a:stretch>
            <a:fillRect/>
          </a:stretch>
        </p:blipFill>
        <p:spPr>
          <a:xfrm>
            <a:off x="628650" y="2321780"/>
            <a:ext cx="7728171" cy="2520201"/>
          </a:xfrm>
          <a:prstGeom prst="rect">
            <a:avLst/>
          </a:prstGeom>
        </p:spPr>
      </p:pic>
      <p:sp>
        <p:nvSpPr>
          <p:cNvPr id="2" name="Frame 1">
            <a:extLst>
              <a:ext uri="{FF2B5EF4-FFF2-40B4-BE49-F238E27FC236}">
                <a16:creationId xmlns:a16="http://schemas.microsoft.com/office/drawing/2014/main" id="{D3398BCF-D906-194F-90FE-66EBA975FAEC}"/>
              </a:ext>
            </a:extLst>
          </p:cNvPr>
          <p:cNvSpPr/>
          <p:nvPr/>
        </p:nvSpPr>
        <p:spPr>
          <a:xfrm>
            <a:off x="3265714" y="3979147"/>
            <a:ext cx="2512087" cy="341644"/>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F0C00A6-6122-9348-9E5E-C12930F63B6A}"/>
              </a:ext>
            </a:extLst>
          </p:cNvPr>
          <p:cNvSpPr/>
          <p:nvPr/>
        </p:nvSpPr>
        <p:spPr>
          <a:xfrm>
            <a:off x="787179" y="3141429"/>
            <a:ext cx="2512087" cy="341644"/>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3FDB9F17-0466-AF48-81FA-B2601876A9CB}"/>
              </a:ext>
            </a:extLst>
          </p:cNvPr>
          <p:cNvSpPr/>
          <p:nvPr/>
        </p:nvSpPr>
        <p:spPr>
          <a:xfrm>
            <a:off x="5777801" y="3483073"/>
            <a:ext cx="2512087" cy="341644"/>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806C6B39-E859-384E-98CA-D8299A7AE667}"/>
              </a:ext>
            </a:extLst>
          </p:cNvPr>
          <p:cNvSpPr/>
          <p:nvPr/>
        </p:nvSpPr>
        <p:spPr>
          <a:xfrm>
            <a:off x="532563" y="120035"/>
            <a:ext cx="7656844" cy="2201745"/>
          </a:xfrm>
          <a:prstGeom prst="rect">
            <a:avLst/>
          </a:prstGeom>
          <a:solidFill>
            <a:schemeClr val="accent1">
              <a:alpha val="0"/>
            </a:scheme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B6C77379-8A32-544E-B578-7B78BEAEDAAA}"/>
              </a:ext>
            </a:extLst>
          </p:cNvPr>
          <p:cNvSpPr/>
          <p:nvPr/>
        </p:nvSpPr>
        <p:spPr>
          <a:xfrm>
            <a:off x="3265714" y="4352703"/>
            <a:ext cx="2512087" cy="341644"/>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767599826"/>
      </p:ext>
    </p:extLst>
  </p:cSld>
  <p:clrMapOvr>
    <a:masterClrMapping/>
  </p:clrMapOvr>
  <mc:AlternateContent xmlns:mc="http://schemas.openxmlformats.org/markup-compatibility/2006">
    <mc:Choice xmlns:p14="http://schemas.microsoft.com/office/powerpoint/2010/main" Requires="p14">
      <p:transition spd="slow" p14:dur="2000" advTm="53057"/>
    </mc:Choice>
    <mc:Fallback>
      <p:transition spd="slow" advTm="53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10" grpId="0" animBg="1"/>
      <p:bldP spid="10" grpId="1" animBg="1"/>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6"/>
          <p:cNvSpPr/>
          <p:nvPr/>
        </p:nvSpPr>
        <p:spPr>
          <a:xfrm>
            <a:off x="4866974" y="2502578"/>
            <a:ext cx="774036" cy="893245"/>
          </a:xfrm>
          <a:custGeom>
            <a:avLst/>
            <a:gdLst/>
            <a:ahLst/>
            <a:cxnLst/>
            <a:rect l="l" t="t" r="r" b="b"/>
            <a:pathLst>
              <a:path w="2260" h="2610" extrusionOk="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7" name="Google Shape;787;p76"/>
          <p:cNvSpPr/>
          <p:nvPr/>
        </p:nvSpPr>
        <p:spPr>
          <a:xfrm>
            <a:off x="3261764" y="2502578"/>
            <a:ext cx="773143" cy="893245"/>
          </a:xfrm>
          <a:custGeom>
            <a:avLst/>
            <a:gdLst/>
            <a:ahLst/>
            <a:cxnLst/>
            <a:rect l="l" t="t" r="r" b="b"/>
            <a:pathLst>
              <a:path w="2260" h="2610" extrusionOk="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8" name="Google Shape;788;p76"/>
          <p:cNvSpPr/>
          <p:nvPr/>
        </p:nvSpPr>
        <p:spPr>
          <a:xfrm>
            <a:off x="3662621" y="1804954"/>
            <a:ext cx="773143" cy="894138"/>
          </a:xfrm>
          <a:custGeom>
            <a:avLst/>
            <a:gdLst/>
            <a:ahLst/>
            <a:cxnLst/>
            <a:rect l="l" t="t" r="r" b="b"/>
            <a:pathLst>
              <a:path w="2260" h="2610" extrusionOk="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9" name="Google Shape;789;p76"/>
          <p:cNvSpPr/>
          <p:nvPr/>
        </p:nvSpPr>
        <p:spPr>
          <a:xfrm>
            <a:off x="4467011" y="1804954"/>
            <a:ext cx="773143" cy="894138"/>
          </a:xfrm>
          <a:custGeom>
            <a:avLst/>
            <a:gdLst/>
            <a:ahLst/>
            <a:cxnLst/>
            <a:rect l="l" t="t" r="r" b="b"/>
            <a:pathLst>
              <a:path w="2260" h="2610" extrusionOk="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0" name="Google Shape;790;p76"/>
          <p:cNvSpPr/>
          <p:nvPr/>
        </p:nvSpPr>
        <p:spPr>
          <a:xfrm>
            <a:off x="3662621" y="3195736"/>
            <a:ext cx="773143" cy="894138"/>
          </a:xfrm>
          <a:custGeom>
            <a:avLst/>
            <a:gdLst/>
            <a:ahLst/>
            <a:cxnLst/>
            <a:rect l="l" t="t" r="r" b="b"/>
            <a:pathLst>
              <a:path w="2260" h="2609" extrusionOk="0">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1" name="Google Shape;791;p76"/>
          <p:cNvSpPr/>
          <p:nvPr/>
        </p:nvSpPr>
        <p:spPr>
          <a:xfrm>
            <a:off x="4467011" y="3195736"/>
            <a:ext cx="773143" cy="894138"/>
          </a:xfrm>
          <a:custGeom>
            <a:avLst/>
            <a:gdLst/>
            <a:ahLst/>
            <a:cxnLst/>
            <a:rect l="l" t="t" r="r" b="b"/>
            <a:pathLst>
              <a:path w="2260" h="2609" extrusionOk="0">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w="9525" cap="flat" cmpd="sng">
            <a:solidFill>
              <a:schemeClr val="l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2" name="Google Shape;792;p76"/>
          <p:cNvSpPr/>
          <p:nvPr/>
        </p:nvSpPr>
        <p:spPr>
          <a:xfrm>
            <a:off x="3490315" y="2780377"/>
            <a:ext cx="344612" cy="340327"/>
          </a:xfrm>
          <a:custGeom>
            <a:avLst/>
            <a:gdLst/>
            <a:ahLst/>
            <a:cxnLst/>
            <a:rect l="l" t="t" r="r" b="b"/>
            <a:pathLst>
              <a:path w="1006" h="995" extrusionOk="0">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3" name="Google Shape;793;p76"/>
          <p:cNvSpPr/>
          <p:nvPr/>
        </p:nvSpPr>
        <p:spPr>
          <a:xfrm>
            <a:off x="3937595" y="2047024"/>
            <a:ext cx="247299" cy="337646"/>
          </a:xfrm>
          <a:custGeom>
            <a:avLst/>
            <a:gdLst/>
            <a:ahLst/>
            <a:cxnLst/>
            <a:rect l="l" t="t" r="r" b="b"/>
            <a:pathLst>
              <a:path w="723" h="986" extrusionOk="0">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4" name="Google Shape;794;p76"/>
          <p:cNvSpPr/>
          <p:nvPr/>
        </p:nvSpPr>
        <p:spPr>
          <a:xfrm>
            <a:off x="4658064" y="2084539"/>
            <a:ext cx="392821" cy="336754"/>
          </a:xfrm>
          <a:custGeom>
            <a:avLst/>
            <a:gdLst/>
            <a:ahLst/>
            <a:cxnLst/>
            <a:rect l="l" t="t" r="r" b="b"/>
            <a:pathLst>
              <a:path w="1149" h="983" extrusionOk="0">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5" name="Google Shape;795;p76"/>
          <p:cNvSpPr/>
          <p:nvPr/>
        </p:nvSpPr>
        <p:spPr>
          <a:xfrm>
            <a:off x="5071977" y="2778590"/>
            <a:ext cx="344611" cy="345686"/>
          </a:xfrm>
          <a:custGeom>
            <a:avLst/>
            <a:gdLst/>
            <a:ahLst/>
            <a:cxnLst/>
            <a:rect l="l" t="t" r="r" b="b"/>
            <a:pathLst>
              <a:path w="1008" h="1009" extrusionOk="0">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96" name="Google Shape;796;p76"/>
          <p:cNvGrpSpPr/>
          <p:nvPr/>
        </p:nvGrpSpPr>
        <p:grpSpPr>
          <a:xfrm>
            <a:off x="4664557" y="3466548"/>
            <a:ext cx="379833" cy="352514"/>
            <a:chOff x="5928340" y="670992"/>
            <a:chExt cx="506444" cy="470018"/>
          </a:xfrm>
        </p:grpSpPr>
        <p:sp>
          <p:nvSpPr>
            <p:cNvPr id="797" name="Google Shape;797;p76"/>
            <p:cNvSpPr/>
            <p:nvPr/>
          </p:nvSpPr>
          <p:spPr>
            <a:xfrm>
              <a:off x="5993909" y="670992"/>
              <a:ext cx="241151" cy="160240"/>
            </a:xfrm>
            <a:custGeom>
              <a:avLst/>
              <a:gdLst/>
              <a:ahLst/>
              <a:cxnLst/>
              <a:rect l="l" t="t" r="r" b="b"/>
              <a:pathLst>
                <a:path w="372" h="247" extrusionOk="0">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798" name="Google Shape;798;p76"/>
            <p:cNvSpPr/>
            <p:nvPr/>
          </p:nvSpPr>
          <p:spPr>
            <a:xfrm>
              <a:off x="6183208" y="766203"/>
              <a:ext cx="251576" cy="263409"/>
            </a:xfrm>
            <a:custGeom>
              <a:avLst/>
              <a:gdLst/>
              <a:ahLst/>
              <a:cxnLst/>
              <a:rect l="l" t="t" r="r" b="b"/>
              <a:pathLst>
                <a:path w="388" h="406" extrusionOk="0">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799" name="Google Shape;799;p76"/>
            <p:cNvSpPr/>
            <p:nvPr/>
          </p:nvSpPr>
          <p:spPr>
            <a:xfrm>
              <a:off x="5928340" y="836444"/>
              <a:ext cx="304799" cy="304566"/>
            </a:xfrm>
            <a:custGeom>
              <a:avLst/>
              <a:gdLst/>
              <a:ahLst/>
              <a:cxnLst/>
              <a:rect l="l" t="t" r="r" b="b"/>
              <a:pathLst>
                <a:path w="470" h="470" extrusionOk="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grpSp>
        <p:nvGrpSpPr>
          <p:cNvPr id="800" name="Google Shape;800;p76"/>
          <p:cNvGrpSpPr/>
          <p:nvPr/>
        </p:nvGrpSpPr>
        <p:grpSpPr>
          <a:xfrm>
            <a:off x="3864577" y="3461224"/>
            <a:ext cx="321274" cy="351284"/>
            <a:chOff x="697828" y="4453123"/>
            <a:chExt cx="229831" cy="251300"/>
          </a:xfrm>
        </p:grpSpPr>
        <p:sp>
          <p:nvSpPr>
            <p:cNvPr id="801" name="Google Shape;801;p76"/>
            <p:cNvSpPr/>
            <p:nvPr/>
          </p:nvSpPr>
          <p:spPr>
            <a:xfrm>
              <a:off x="697828" y="4453123"/>
              <a:ext cx="229831" cy="177458"/>
            </a:xfrm>
            <a:custGeom>
              <a:avLst/>
              <a:gdLst/>
              <a:ahLst/>
              <a:cxnLst/>
              <a:rect l="l" t="t" r="r" b="b"/>
              <a:pathLst>
                <a:path w="193" h="149" extrusionOk="0">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802" name="Google Shape;802;p76"/>
            <p:cNvSpPr/>
            <p:nvPr/>
          </p:nvSpPr>
          <p:spPr>
            <a:xfrm>
              <a:off x="718073" y="4643682"/>
              <a:ext cx="33343" cy="60741"/>
            </a:xfrm>
            <a:prstGeom prst="rect">
              <a:avLst/>
            </a:pr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803" name="Google Shape;803;p76"/>
            <p:cNvSpPr/>
            <p:nvPr/>
          </p:nvSpPr>
          <p:spPr>
            <a:xfrm>
              <a:off x="772851" y="4613906"/>
              <a:ext cx="33343" cy="90515"/>
            </a:xfrm>
            <a:prstGeom prst="rect">
              <a:avLst/>
            </a:pr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804" name="Google Shape;804;p76"/>
            <p:cNvSpPr/>
            <p:nvPr/>
          </p:nvSpPr>
          <p:spPr>
            <a:xfrm>
              <a:off x="828820" y="4584131"/>
              <a:ext cx="33343" cy="120291"/>
            </a:xfrm>
            <a:prstGeom prst="rect">
              <a:avLst/>
            </a:pr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805" name="Google Shape;805;p76"/>
            <p:cNvSpPr/>
            <p:nvPr/>
          </p:nvSpPr>
          <p:spPr>
            <a:xfrm>
              <a:off x="883598" y="4554357"/>
              <a:ext cx="33343" cy="150065"/>
            </a:xfrm>
            <a:prstGeom prst="rect">
              <a:avLst/>
            </a:pr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sp>
        <p:nvSpPr>
          <p:cNvPr id="806" name="Google Shape;806;p76"/>
          <p:cNvSpPr txBox="1"/>
          <p:nvPr/>
        </p:nvSpPr>
        <p:spPr>
          <a:xfrm>
            <a:off x="5529761" y="1921755"/>
            <a:ext cx="2181676" cy="484718"/>
          </a:xfrm>
          <a:prstGeom prst="rect">
            <a:avLst/>
          </a:prstGeom>
          <a:noFill/>
          <a:ln>
            <a:noFill/>
          </a:ln>
        </p:spPr>
        <p:txBody>
          <a:bodyPr spcFirstLastPara="1" wrap="square" lIns="68575" tIns="34275" rIns="68575" bIns="34275" anchor="t" anchorCtr="0">
            <a:spAutoFit/>
          </a:bodyPr>
          <a:lstStyle/>
          <a:p>
            <a:pPr>
              <a:lnSpc>
                <a:spcPct val="150000"/>
              </a:lnSpc>
            </a:pPr>
            <a:r>
              <a:rPr lang="en" sz="900" dirty="0">
                <a:solidFill>
                  <a:schemeClr val="lt1"/>
                </a:solidFill>
              </a:rPr>
              <a:t>S</a:t>
            </a:r>
            <a:r>
              <a:rPr lang="en" sz="900" dirty="0">
                <a:solidFill>
                  <a:schemeClr val="lt1"/>
                </a:solidFill>
                <a:latin typeface="Arial"/>
                <a:ea typeface="Arial"/>
                <a:cs typeface="Arial"/>
                <a:sym typeface="Arial"/>
              </a:rPr>
              <a:t>harp ratio = 0.994. Good </a:t>
            </a:r>
            <a:r>
              <a:rPr lang="en-HK" sz="900" dirty="0">
                <a:solidFill>
                  <a:schemeClr val="lt1"/>
                </a:solidFill>
              </a:rPr>
              <a:t>compensation for every percent volatility </a:t>
            </a:r>
            <a:endParaRPr sz="900" dirty="0">
              <a:solidFill>
                <a:schemeClr val="lt1"/>
              </a:solidFill>
              <a:latin typeface="Arial"/>
              <a:ea typeface="Arial"/>
              <a:cs typeface="Arial"/>
              <a:sym typeface="Arial"/>
            </a:endParaRPr>
          </a:p>
        </p:txBody>
      </p:sp>
      <p:sp>
        <p:nvSpPr>
          <p:cNvPr id="807" name="Google Shape;807;p76"/>
          <p:cNvSpPr txBox="1"/>
          <p:nvPr/>
        </p:nvSpPr>
        <p:spPr>
          <a:xfrm>
            <a:off x="5496417" y="1669262"/>
            <a:ext cx="1537811" cy="3462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lt1"/>
                </a:solidFill>
              </a:rPr>
              <a:t>Sharpness</a:t>
            </a:r>
            <a:endParaRPr sz="1100" dirty="0"/>
          </a:p>
        </p:txBody>
      </p:sp>
      <p:sp>
        <p:nvSpPr>
          <p:cNvPr id="808" name="Google Shape;808;p76"/>
          <p:cNvSpPr txBox="1"/>
          <p:nvPr/>
        </p:nvSpPr>
        <p:spPr>
          <a:xfrm>
            <a:off x="6002009" y="2932908"/>
            <a:ext cx="1994832" cy="484718"/>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US" sz="900" dirty="0">
                <a:solidFill>
                  <a:schemeClr val="lt1"/>
                </a:solidFill>
              </a:rPr>
              <a:t>Earns more than one-fold per year. Low leverage value (leverage=5).</a:t>
            </a:r>
            <a:endParaRPr sz="900" dirty="0">
              <a:solidFill>
                <a:schemeClr val="lt1"/>
              </a:solidFill>
              <a:latin typeface="Arial"/>
              <a:ea typeface="Arial"/>
              <a:cs typeface="Arial"/>
              <a:sym typeface="Arial"/>
            </a:endParaRPr>
          </a:p>
        </p:txBody>
      </p:sp>
      <p:sp>
        <p:nvSpPr>
          <p:cNvPr id="809" name="Google Shape;809;p76"/>
          <p:cNvSpPr txBox="1"/>
          <p:nvPr/>
        </p:nvSpPr>
        <p:spPr>
          <a:xfrm>
            <a:off x="5968665" y="2680415"/>
            <a:ext cx="1740989" cy="346218"/>
          </a:xfrm>
          <a:prstGeom prst="rect">
            <a:avLst/>
          </a:prstGeom>
          <a:noFill/>
          <a:ln>
            <a:noFill/>
          </a:ln>
        </p:spPr>
        <p:txBody>
          <a:bodyPr spcFirstLastPara="1" wrap="square" lIns="68575" tIns="34275" rIns="68575" bIns="34275" anchor="t" anchorCtr="0">
            <a:spAutoFit/>
          </a:bodyPr>
          <a:lstStyle/>
          <a:p>
            <a:pPr lvl="0"/>
            <a:r>
              <a:rPr lang="en-HK" sz="1800" dirty="0">
                <a:solidFill>
                  <a:schemeClr val="lt1"/>
                </a:solidFill>
              </a:rPr>
              <a:t>Profitability</a:t>
            </a:r>
            <a:endParaRPr sz="1100" dirty="0"/>
          </a:p>
        </p:txBody>
      </p:sp>
      <p:sp>
        <p:nvSpPr>
          <p:cNvPr id="810" name="Google Shape;810;p76"/>
          <p:cNvSpPr txBox="1"/>
          <p:nvPr/>
        </p:nvSpPr>
        <p:spPr>
          <a:xfrm>
            <a:off x="5559024" y="3892357"/>
            <a:ext cx="2350536" cy="484718"/>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US" sz="900" dirty="0">
                <a:solidFill>
                  <a:schemeClr val="lt1"/>
                </a:solidFill>
              </a:rPr>
              <a:t>Make confident</a:t>
            </a:r>
            <a:r>
              <a:rPr lang="en" sz="900" dirty="0">
                <a:solidFill>
                  <a:schemeClr val="lt1"/>
                </a:solidFill>
                <a:latin typeface="Arial"/>
                <a:ea typeface="Arial"/>
                <a:cs typeface="Arial"/>
                <a:sym typeface="Arial"/>
              </a:rPr>
              <a:t> trades. Simple trade logic. Two “gates” to prevent unconfident trades. </a:t>
            </a:r>
            <a:endParaRPr sz="900" dirty="0">
              <a:solidFill>
                <a:schemeClr val="lt1"/>
              </a:solidFill>
              <a:latin typeface="Arial"/>
              <a:ea typeface="Arial"/>
              <a:cs typeface="Arial"/>
              <a:sym typeface="Arial"/>
            </a:endParaRPr>
          </a:p>
        </p:txBody>
      </p:sp>
      <p:sp>
        <p:nvSpPr>
          <p:cNvPr id="811" name="Google Shape;811;p76"/>
          <p:cNvSpPr txBox="1"/>
          <p:nvPr/>
        </p:nvSpPr>
        <p:spPr>
          <a:xfrm>
            <a:off x="5525681" y="3639864"/>
            <a:ext cx="1537811" cy="3452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lt1"/>
                </a:solidFill>
                <a:latin typeface="Arial"/>
                <a:ea typeface="Arial"/>
                <a:cs typeface="Arial"/>
                <a:sym typeface="Arial"/>
              </a:rPr>
              <a:t>Security</a:t>
            </a:r>
            <a:endParaRPr sz="1100" dirty="0"/>
          </a:p>
        </p:txBody>
      </p:sp>
      <p:sp>
        <p:nvSpPr>
          <p:cNvPr id="812" name="Google Shape;812;p76"/>
          <p:cNvSpPr txBox="1"/>
          <p:nvPr/>
        </p:nvSpPr>
        <p:spPr>
          <a:xfrm>
            <a:off x="1356142" y="3893605"/>
            <a:ext cx="1994832" cy="484718"/>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US" sz="900" dirty="0">
                <a:solidFill>
                  <a:schemeClr val="lt1"/>
                </a:solidFill>
                <a:latin typeface="Arial"/>
                <a:ea typeface="Arial"/>
                <a:cs typeface="Arial"/>
                <a:sym typeface="Arial"/>
              </a:rPr>
              <a:t>Forex market is popular and mature in using trading algorithm</a:t>
            </a:r>
            <a:r>
              <a:rPr lang="en" sz="900" dirty="0">
                <a:solidFill>
                  <a:schemeClr val="lt1"/>
                </a:solidFill>
                <a:latin typeface="Arial"/>
                <a:ea typeface="Arial"/>
                <a:cs typeface="Arial"/>
                <a:sym typeface="Arial"/>
              </a:rPr>
              <a:t>. </a:t>
            </a:r>
            <a:endParaRPr sz="900" dirty="0">
              <a:solidFill>
                <a:schemeClr val="lt1"/>
              </a:solidFill>
              <a:latin typeface="Arial"/>
              <a:ea typeface="Arial"/>
              <a:cs typeface="Arial"/>
              <a:sym typeface="Arial"/>
            </a:endParaRPr>
          </a:p>
        </p:txBody>
      </p:sp>
      <p:sp>
        <p:nvSpPr>
          <p:cNvPr id="813" name="Google Shape;813;p76"/>
          <p:cNvSpPr txBox="1"/>
          <p:nvPr/>
        </p:nvSpPr>
        <p:spPr>
          <a:xfrm>
            <a:off x="1719072" y="3638827"/>
            <a:ext cx="1639099" cy="346218"/>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800" dirty="0">
                <a:solidFill>
                  <a:schemeClr val="lt1"/>
                </a:solidFill>
                <a:latin typeface="Arial"/>
                <a:ea typeface="Arial"/>
                <a:cs typeface="Arial"/>
                <a:sym typeface="Arial"/>
              </a:rPr>
              <a:t>Mature Market</a:t>
            </a:r>
            <a:endParaRPr sz="1100" dirty="0"/>
          </a:p>
        </p:txBody>
      </p:sp>
      <p:sp>
        <p:nvSpPr>
          <p:cNvPr id="814" name="Google Shape;814;p76"/>
          <p:cNvSpPr txBox="1"/>
          <p:nvPr/>
        </p:nvSpPr>
        <p:spPr>
          <a:xfrm>
            <a:off x="1434346" y="2668194"/>
            <a:ext cx="1537811" cy="34528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800" dirty="0">
                <a:solidFill>
                  <a:schemeClr val="lt1"/>
                </a:solidFill>
                <a:latin typeface="Arial"/>
                <a:ea typeface="Arial"/>
                <a:cs typeface="Arial"/>
                <a:sym typeface="Arial"/>
              </a:rPr>
              <a:t>Accuracy</a:t>
            </a:r>
            <a:endParaRPr sz="1100" dirty="0"/>
          </a:p>
        </p:txBody>
      </p:sp>
      <p:sp>
        <p:nvSpPr>
          <p:cNvPr id="815" name="Google Shape;815;p76"/>
          <p:cNvSpPr txBox="1"/>
          <p:nvPr/>
        </p:nvSpPr>
        <p:spPr>
          <a:xfrm>
            <a:off x="1356142" y="1855588"/>
            <a:ext cx="2062651" cy="484718"/>
          </a:xfrm>
          <a:prstGeom prst="rect">
            <a:avLst/>
          </a:prstGeom>
          <a:noFill/>
          <a:ln>
            <a:noFill/>
          </a:ln>
        </p:spPr>
        <p:txBody>
          <a:bodyPr spcFirstLastPara="1" wrap="square" lIns="68575" tIns="34275" rIns="68575" bIns="34275" anchor="t" anchorCtr="0">
            <a:spAutoFit/>
          </a:bodyPr>
          <a:lstStyle/>
          <a:p>
            <a:pPr lvl="0" algn="r">
              <a:lnSpc>
                <a:spcPct val="150000"/>
              </a:lnSpc>
            </a:pPr>
            <a:r>
              <a:rPr lang="en" sz="900" dirty="0">
                <a:solidFill>
                  <a:schemeClr val="lt1"/>
                </a:solidFill>
                <a:latin typeface="Arial"/>
                <a:ea typeface="Arial"/>
                <a:cs typeface="Arial"/>
                <a:sym typeface="Arial"/>
              </a:rPr>
              <a:t>Easy </a:t>
            </a:r>
            <a:r>
              <a:rPr lang="en" sz="900" dirty="0">
                <a:solidFill>
                  <a:schemeClr val="lt1"/>
                </a:solidFill>
              </a:rPr>
              <a:t>to debug and upgrade. </a:t>
            </a:r>
            <a:r>
              <a:rPr lang="en-HK" sz="900" dirty="0">
                <a:solidFill>
                  <a:schemeClr val="lt1"/>
                </a:solidFill>
                <a:latin typeface="Arial"/>
                <a:ea typeface="Arial"/>
                <a:cs typeface="Arial"/>
                <a:sym typeface="Arial"/>
              </a:rPr>
              <a:t>Replace module</a:t>
            </a:r>
            <a:r>
              <a:rPr lang="en" sz="900" dirty="0">
                <a:solidFill>
                  <a:schemeClr val="lt1"/>
                </a:solidFill>
                <a:latin typeface="Arial"/>
                <a:ea typeface="Arial"/>
                <a:cs typeface="Arial"/>
                <a:sym typeface="Arial"/>
              </a:rPr>
              <a:t> to react to market change. </a:t>
            </a:r>
            <a:endParaRPr sz="900" dirty="0">
              <a:solidFill>
                <a:schemeClr val="lt1"/>
              </a:solidFill>
              <a:latin typeface="Arial"/>
              <a:ea typeface="Arial"/>
              <a:cs typeface="Arial"/>
              <a:sym typeface="Arial"/>
            </a:endParaRPr>
          </a:p>
        </p:txBody>
      </p:sp>
      <p:sp>
        <p:nvSpPr>
          <p:cNvPr id="816" name="Google Shape;816;p76"/>
          <p:cNvSpPr txBox="1"/>
          <p:nvPr/>
        </p:nvSpPr>
        <p:spPr>
          <a:xfrm>
            <a:off x="1888179" y="1600810"/>
            <a:ext cx="1537811" cy="345281"/>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800" dirty="0">
                <a:solidFill>
                  <a:schemeClr val="lt1"/>
                </a:solidFill>
                <a:latin typeface="Arial"/>
                <a:ea typeface="Arial"/>
                <a:cs typeface="Arial"/>
                <a:sym typeface="Arial"/>
              </a:rPr>
              <a:t>Modular</a:t>
            </a:r>
            <a:endParaRPr sz="1100" dirty="0"/>
          </a:p>
        </p:txBody>
      </p:sp>
      <p:sp>
        <p:nvSpPr>
          <p:cNvPr id="817" name="Google Shape;817;p76"/>
          <p:cNvSpPr/>
          <p:nvPr/>
        </p:nvSpPr>
        <p:spPr>
          <a:xfrm>
            <a:off x="499586" y="367189"/>
            <a:ext cx="442913" cy="442913"/>
          </a:xfrm>
          <a:prstGeom prst="rect">
            <a:avLst/>
          </a:prstGeom>
          <a:solidFill>
            <a:srgbClr val="F2722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18" name="Google Shape;818;p76"/>
          <p:cNvSpPr txBox="1"/>
          <p:nvPr/>
        </p:nvSpPr>
        <p:spPr>
          <a:xfrm>
            <a:off x="1032986" y="367189"/>
            <a:ext cx="1939086"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dirty="0">
                <a:solidFill>
                  <a:schemeClr val="lt1"/>
                </a:solidFill>
                <a:latin typeface="Arial"/>
                <a:ea typeface="Arial"/>
                <a:cs typeface="Arial"/>
                <a:sym typeface="Arial"/>
              </a:rPr>
              <a:t>Competence</a:t>
            </a:r>
            <a:endParaRPr sz="1100" dirty="0"/>
          </a:p>
        </p:txBody>
      </p:sp>
      <p:sp>
        <p:nvSpPr>
          <p:cNvPr id="819" name="Google Shape;819;p76"/>
          <p:cNvSpPr txBox="1"/>
          <p:nvPr/>
        </p:nvSpPr>
        <p:spPr>
          <a:xfrm>
            <a:off x="977239" y="2933341"/>
            <a:ext cx="1994832" cy="484718"/>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dirty="0">
                <a:solidFill>
                  <a:schemeClr val="lt1"/>
                </a:solidFill>
              </a:rPr>
              <a:t>Gain</a:t>
            </a:r>
            <a:r>
              <a:rPr lang="en" sz="900" dirty="0">
                <a:solidFill>
                  <a:schemeClr val="lt1"/>
                </a:solidFill>
                <a:latin typeface="Arial"/>
                <a:ea typeface="Arial"/>
                <a:cs typeface="Arial"/>
                <a:sym typeface="Arial"/>
              </a:rPr>
              <a:t> R2 score over 0.7/1.0 on test set. </a:t>
            </a:r>
            <a:r>
              <a:rPr lang="en-HK" sz="900" dirty="0">
                <a:solidFill>
                  <a:schemeClr val="lt1"/>
                </a:solidFill>
              </a:rPr>
              <a:t>MSE</a:t>
            </a:r>
            <a:r>
              <a:rPr lang="en" sz="900" dirty="0">
                <a:solidFill>
                  <a:schemeClr val="lt1"/>
                </a:solidFill>
                <a:latin typeface="Arial"/>
                <a:ea typeface="Arial"/>
                <a:cs typeface="Arial"/>
                <a:sym typeface="Arial"/>
              </a:rPr>
              <a:t> is less than 0.001 </a:t>
            </a:r>
            <a:endParaRPr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88677671"/>
      </p:ext>
    </p:extLst>
  </p:cSld>
  <p:clrMapOvr>
    <a:masterClrMapping/>
  </p:clrMapOvr>
  <mc:AlternateContent xmlns:mc="http://schemas.openxmlformats.org/markup-compatibility/2006">
    <mc:Choice xmlns:p14="http://schemas.microsoft.com/office/powerpoint/2010/main" Requires="p14">
      <p:transition spd="slow" p14:dur="2000" advTm="38357"/>
    </mc:Choice>
    <mc:Fallback>
      <p:transition spd="slow" advTm="3835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5.6|18.2|16|12.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TotalTime>
  <Words>964</Words>
  <Application>Microsoft Macintosh PowerPoint</Application>
  <PresentationFormat>On-screen Show (16:9)</PresentationFormat>
  <Paragraphs>94</Paragraphs>
  <Slides>15</Slides>
  <Notes>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字魂58号-创中黑</vt:lpstr>
      <vt:lpstr>Arial</vt:lpstr>
      <vt:lpstr>Calibri</vt:lpstr>
      <vt:lpstr>Cambria Math</vt:lpstr>
      <vt:lpstr>Simple Light</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Dingdong LIU</cp:lastModifiedBy>
  <cp:revision>48</cp:revision>
  <dcterms:modified xsi:type="dcterms:W3CDTF">2021-02-20T23:49:49Z</dcterms:modified>
</cp:coreProperties>
</file>